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40"/>
  </p:notesMasterIdLst>
  <p:sldIdLst>
    <p:sldId id="256" r:id="rId7"/>
    <p:sldId id="257" r:id="rId8"/>
    <p:sldId id="292" r:id="rId9"/>
    <p:sldId id="258" r:id="rId10"/>
    <p:sldId id="282" r:id="rId11"/>
    <p:sldId id="287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88" r:id="rId24"/>
    <p:sldId id="270" r:id="rId25"/>
    <p:sldId id="281" r:id="rId26"/>
    <p:sldId id="271" r:id="rId27"/>
    <p:sldId id="272" r:id="rId28"/>
    <p:sldId id="274" r:id="rId29"/>
    <p:sldId id="275" r:id="rId30"/>
    <p:sldId id="278" r:id="rId31"/>
    <p:sldId id="289" r:id="rId32"/>
    <p:sldId id="290" r:id="rId33"/>
    <p:sldId id="285" r:id="rId34"/>
    <p:sldId id="291" r:id="rId35"/>
    <p:sldId id="293" r:id="rId36"/>
    <p:sldId id="283" r:id="rId37"/>
    <p:sldId id="280" r:id="rId38"/>
    <p:sldId id="294" r:id="rId39"/>
  </p:sldIdLst>
  <p:sldSz cx="12188825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 /><Relationship Id="rId13" Type="http://schemas.openxmlformats.org/officeDocument/2006/relationships/slide" Target="slides/slide7.xml" /><Relationship Id="rId18" Type="http://schemas.openxmlformats.org/officeDocument/2006/relationships/slide" Target="slides/slide12.xml" /><Relationship Id="rId26" Type="http://schemas.openxmlformats.org/officeDocument/2006/relationships/slide" Target="slides/slide20.xml" /><Relationship Id="rId39" Type="http://schemas.openxmlformats.org/officeDocument/2006/relationships/slide" Target="slides/slide33.xml" /><Relationship Id="rId3" Type="http://schemas.openxmlformats.org/officeDocument/2006/relationships/slideMaster" Target="slideMasters/slideMaster3.xml" /><Relationship Id="rId21" Type="http://schemas.openxmlformats.org/officeDocument/2006/relationships/slide" Target="slides/slide15.xml" /><Relationship Id="rId34" Type="http://schemas.openxmlformats.org/officeDocument/2006/relationships/slide" Target="slides/slide28.xml" /><Relationship Id="rId42" Type="http://schemas.openxmlformats.org/officeDocument/2006/relationships/viewProps" Target="viewProps.xml" /><Relationship Id="rId7" Type="http://schemas.openxmlformats.org/officeDocument/2006/relationships/slide" Target="slides/slide1.xml" /><Relationship Id="rId12" Type="http://schemas.openxmlformats.org/officeDocument/2006/relationships/slide" Target="slides/slide6.xml" /><Relationship Id="rId17" Type="http://schemas.openxmlformats.org/officeDocument/2006/relationships/slide" Target="slides/slide11.xml" /><Relationship Id="rId25" Type="http://schemas.openxmlformats.org/officeDocument/2006/relationships/slide" Target="slides/slide19.xml" /><Relationship Id="rId33" Type="http://schemas.openxmlformats.org/officeDocument/2006/relationships/slide" Target="slides/slide27.xml" /><Relationship Id="rId38" Type="http://schemas.openxmlformats.org/officeDocument/2006/relationships/slide" Target="slides/slide32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0.xml" /><Relationship Id="rId20" Type="http://schemas.openxmlformats.org/officeDocument/2006/relationships/slide" Target="slides/slide14.xml" /><Relationship Id="rId29" Type="http://schemas.openxmlformats.org/officeDocument/2006/relationships/slide" Target="slides/slide23.xml" /><Relationship Id="rId4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Master" Target="slideMasters/slideMaster6.xml" /><Relationship Id="rId11" Type="http://schemas.openxmlformats.org/officeDocument/2006/relationships/slide" Target="slides/slide5.xml" /><Relationship Id="rId24" Type="http://schemas.openxmlformats.org/officeDocument/2006/relationships/slide" Target="slides/slide18.xml" /><Relationship Id="rId32" Type="http://schemas.openxmlformats.org/officeDocument/2006/relationships/slide" Target="slides/slide26.xml" /><Relationship Id="rId37" Type="http://schemas.openxmlformats.org/officeDocument/2006/relationships/slide" Target="slides/slide31.xml" /><Relationship Id="rId40" Type="http://schemas.openxmlformats.org/officeDocument/2006/relationships/notesMaster" Target="notesMasters/notesMaster1.xml" /><Relationship Id="rId5" Type="http://schemas.openxmlformats.org/officeDocument/2006/relationships/slideMaster" Target="slideMasters/slideMaster5.xml" /><Relationship Id="rId15" Type="http://schemas.openxmlformats.org/officeDocument/2006/relationships/slide" Target="slides/slide9.xml" /><Relationship Id="rId23" Type="http://schemas.openxmlformats.org/officeDocument/2006/relationships/slide" Target="slides/slide17.xml" /><Relationship Id="rId28" Type="http://schemas.openxmlformats.org/officeDocument/2006/relationships/slide" Target="slides/slide22.xml" /><Relationship Id="rId36" Type="http://schemas.openxmlformats.org/officeDocument/2006/relationships/slide" Target="slides/slide30.xml" /><Relationship Id="rId10" Type="http://schemas.openxmlformats.org/officeDocument/2006/relationships/slide" Target="slides/slide4.xml" /><Relationship Id="rId19" Type="http://schemas.openxmlformats.org/officeDocument/2006/relationships/slide" Target="slides/slide13.xml" /><Relationship Id="rId31" Type="http://schemas.openxmlformats.org/officeDocument/2006/relationships/slide" Target="slides/slide25.xml" /><Relationship Id="rId44" Type="http://schemas.openxmlformats.org/officeDocument/2006/relationships/tableStyles" Target="tableStyles.xml" /><Relationship Id="rId4" Type="http://schemas.openxmlformats.org/officeDocument/2006/relationships/slideMaster" Target="slideMasters/slideMaster4.xml" /><Relationship Id="rId9" Type="http://schemas.openxmlformats.org/officeDocument/2006/relationships/slide" Target="slides/slide3.xml" /><Relationship Id="rId14" Type="http://schemas.openxmlformats.org/officeDocument/2006/relationships/slide" Target="slides/slide8.xml" /><Relationship Id="rId22" Type="http://schemas.openxmlformats.org/officeDocument/2006/relationships/slide" Target="slides/slide16.xml" /><Relationship Id="rId27" Type="http://schemas.openxmlformats.org/officeDocument/2006/relationships/slide" Target="slides/slide21.xml" /><Relationship Id="rId30" Type="http://schemas.openxmlformats.org/officeDocument/2006/relationships/slide" Target="slides/slide24.xml" /><Relationship Id="rId35" Type="http://schemas.openxmlformats.org/officeDocument/2006/relationships/slide" Target="slides/slide29.xml" /><Relationship Id="rId43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D06D9-D642-43A5-81AD-E91A898AA676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85C1A-AABD-4453-84A6-5E2925F9B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79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629856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2944800" y="4008600"/>
            <a:ext cx="629856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294480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17256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74560" y="374976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7203960" y="374976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2944800" y="400860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5074560" y="400860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7203960" y="400860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2944800" y="3749760"/>
            <a:ext cx="6298560" cy="495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629856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294480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2944800" y="3749760"/>
            <a:ext cx="6298560" cy="495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17256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2944800" y="4008600"/>
            <a:ext cx="629856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629856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2944800" y="4008600"/>
            <a:ext cx="629856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294480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17256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74560" y="374976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7203960" y="374976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2944800" y="400860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5074560" y="400860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7203960" y="400860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2944800" y="3749760"/>
            <a:ext cx="6298560" cy="495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629856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629856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294480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17256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2944800" y="4008600"/>
            <a:ext cx="629856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629856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2944800" y="4008600"/>
            <a:ext cx="629856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294480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17256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074560" y="374976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7203960" y="374976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2944800" y="400860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5074560" y="400860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7203960" y="400860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2944800" y="3749760"/>
            <a:ext cx="6298560" cy="495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629856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294480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17256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2944800" y="4008600"/>
            <a:ext cx="629856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629856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2944800" y="4008600"/>
            <a:ext cx="629856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294480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617256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074560" y="374976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7203960" y="374976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2944800" y="400860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 type="body"/>
          </p:nvPr>
        </p:nvSpPr>
        <p:spPr>
          <a:xfrm>
            <a:off x="5074560" y="400860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7"/>
          <p:cNvSpPr>
            <a:spLocks noGrp="1"/>
          </p:cNvSpPr>
          <p:nvPr>
            <p:ph type="body"/>
          </p:nvPr>
        </p:nvSpPr>
        <p:spPr>
          <a:xfrm>
            <a:off x="7203960" y="400860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2944800" y="3749760"/>
            <a:ext cx="6298560" cy="495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629856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294480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17256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2944800" y="4008600"/>
            <a:ext cx="629856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629856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2944800" y="4008600"/>
            <a:ext cx="629856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294480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617256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5074560" y="374976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7203960" y="374976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body"/>
          </p:nvPr>
        </p:nvSpPr>
        <p:spPr>
          <a:xfrm>
            <a:off x="2944800" y="400860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6"/>
          <p:cNvSpPr>
            <a:spLocks noGrp="1"/>
          </p:cNvSpPr>
          <p:nvPr>
            <p:ph type="body"/>
          </p:nvPr>
        </p:nvSpPr>
        <p:spPr>
          <a:xfrm>
            <a:off x="5074560" y="400860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7"/>
          <p:cNvSpPr>
            <a:spLocks noGrp="1"/>
          </p:cNvSpPr>
          <p:nvPr>
            <p:ph type="body"/>
          </p:nvPr>
        </p:nvSpPr>
        <p:spPr>
          <a:xfrm>
            <a:off x="7203960" y="400860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2944800" y="3749760"/>
            <a:ext cx="6298560" cy="495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629856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294480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617256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2944800" y="4008600"/>
            <a:ext cx="629856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294480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629856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2944800" y="4008600"/>
            <a:ext cx="629856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294480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 type="body"/>
          </p:nvPr>
        </p:nvSpPr>
        <p:spPr>
          <a:xfrm>
            <a:off x="617256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5074560" y="374976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7203960" y="374976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2944800" y="400860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 type="body"/>
          </p:nvPr>
        </p:nvSpPr>
        <p:spPr>
          <a:xfrm>
            <a:off x="5074560" y="400860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 type="body"/>
          </p:nvPr>
        </p:nvSpPr>
        <p:spPr>
          <a:xfrm>
            <a:off x="7203960" y="4008600"/>
            <a:ext cx="20278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49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172560" y="400860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94480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172560" y="3749760"/>
            <a:ext cx="307368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2944800" y="4008600"/>
            <a:ext cx="6298560" cy="236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image" Target="../media/image2.jpeg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1.png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 /><Relationship Id="rId13" Type="http://schemas.openxmlformats.org/officeDocument/2006/relationships/theme" Target="../theme/theme2.xml" /><Relationship Id="rId3" Type="http://schemas.openxmlformats.org/officeDocument/2006/relationships/slideLayout" Target="../slideLayouts/slideLayout15.xml" /><Relationship Id="rId7" Type="http://schemas.openxmlformats.org/officeDocument/2006/relationships/slideLayout" Target="../slideLayouts/slideLayout19.xml" /><Relationship Id="rId12" Type="http://schemas.openxmlformats.org/officeDocument/2006/relationships/slideLayout" Target="../slideLayouts/slideLayout24.xml" /><Relationship Id="rId2" Type="http://schemas.openxmlformats.org/officeDocument/2006/relationships/slideLayout" Target="../slideLayouts/slideLayout14.xml" /><Relationship Id="rId1" Type="http://schemas.openxmlformats.org/officeDocument/2006/relationships/slideLayout" Target="../slideLayouts/slideLayout13.xml" /><Relationship Id="rId6" Type="http://schemas.openxmlformats.org/officeDocument/2006/relationships/slideLayout" Target="../slideLayouts/slideLayout18.xml" /><Relationship Id="rId11" Type="http://schemas.openxmlformats.org/officeDocument/2006/relationships/slideLayout" Target="../slideLayouts/slideLayout23.xml" /><Relationship Id="rId5" Type="http://schemas.openxmlformats.org/officeDocument/2006/relationships/slideLayout" Target="../slideLayouts/slideLayout17.xml" /><Relationship Id="rId10" Type="http://schemas.openxmlformats.org/officeDocument/2006/relationships/slideLayout" Target="../slideLayouts/slideLayout22.xml" /><Relationship Id="rId4" Type="http://schemas.openxmlformats.org/officeDocument/2006/relationships/slideLayout" Target="../slideLayouts/slideLayout16.xml" /><Relationship Id="rId9" Type="http://schemas.openxmlformats.org/officeDocument/2006/relationships/slideLayout" Target="../slideLayouts/slideLayout21.xml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 /><Relationship Id="rId13" Type="http://schemas.openxmlformats.org/officeDocument/2006/relationships/theme" Target="../theme/theme3.xml" /><Relationship Id="rId3" Type="http://schemas.openxmlformats.org/officeDocument/2006/relationships/slideLayout" Target="../slideLayouts/slideLayout27.xml" /><Relationship Id="rId7" Type="http://schemas.openxmlformats.org/officeDocument/2006/relationships/slideLayout" Target="../slideLayouts/slideLayout31.xml" /><Relationship Id="rId12" Type="http://schemas.openxmlformats.org/officeDocument/2006/relationships/slideLayout" Target="../slideLayouts/slideLayout36.xml" /><Relationship Id="rId2" Type="http://schemas.openxmlformats.org/officeDocument/2006/relationships/slideLayout" Target="../slideLayouts/slideLayout26.xml" /><Relationship Id="rId1" Type="http://schemas.openxmlformats.org/officeDocument/2006/relationships/slideLayout" Target="../slideLayouts/slideLayout25.xml" /><Relationship Id="rId6" Type="http://schemas.openxmlformats.org/officeDocument/2006/relationships/slideLayout" Target="../slideLayouts/slideLayout30.xml" /><Relationship Id="rId11" Type="http://schemas.openxmlformats.org/officeDocument/2006/relationships/slideLayout" Target="../slideLayouts/slideLayout35.xml" /><Relationship Id="rId5" Type="http://schemas.openxmlformats.org/officeDocument/2006/relationships/slideLayout" Target="../slideLayouts/slideLayout29.xml" /><Relationship Id="rId10" Type="http://schemas.openxmlformats.org/officeDocument/2006/relationships/slideLayout" Target="../slideLayouts/slideLayout34.xml" /><Relationship Id="rId4" Type="http://schemas.openxmlformats.org/officeDocument/2006/relationships/slideLayout" Target="../slideLayouts/slideLayout28.xml" /><Relationship Id="rId9" Type="http://schemas.openxmlformats.org/officeDocument/2006/relationships/slideLayout" Target="../slideLayouts/slideLayout33.xml" 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 /><Relationship Id="rId13" Type="http://schemas.openxmlformats.org/officeDocument/2006/relationships/theme" Target="../theme/theme4.xml" /><Relationship Id="rId3" Type="http://schemas.openxmlformats.org/officeDocument/2006/relationships/slideLayout" Target="../slideLayouts/slideLayout39.xml" /><Relationship Id="rId7" Type="http://schemas.openxmlformats.org/officeDocument/2006/relationships/slideLayout" Target="../slideLayouts/slideLayout43.xml" /><Relationship Id="rId12" Type="http://schemas.openxmlformats.org/officeDocument/2006/relationships/slideLayout" Target="../slideLayouts/slideLayout48.xml" /><Relationship Id="rId2" Type="http://schemas.openxmlformats.org/officeDocument/2006/relationships/slideLayout" Target="../slideLayouts/slideLayout38.xml" /><Relationship Id="rId1" Type="http://schemas.openxmlformats.org/officeDocument/2006/relationships/slideLayout" Target="../slideLayouts/slideLayout37.xml" /><Relationship Id="rId6" Type="http://schemas.openxmlformats.org/officeDocument/2006/relationships/slideLayout" Target="../slideLayouts/slideLayout42.xml" /><Relationship Id="rId11" Type="http://schemas.openxmlformats.org/officeDocument/2006/relationships/slideLayout" Target="../slideLayouts/slideLayout47.xml" /><Relationship Id="rId5" Type="http://schemas.openxmlformats.org/officeDocument/2006/relationships/slideLayout" Target="../slideLayouts/slideLayout41.xml" /><Relationship Id="rId10" Type="http://schemas.openxmlformats.org/officeDocument/2006/relationships/slideLayout" Target="../slideLayouts/slideLayout46.xml" /><Relationship Id="rId4" Type="http://schemas.openxmlformats.org/officeDocument/2006/relationships/slideLayout" Target="../slideLayouts/slideLayout40.xml" /><Relationship Id="rId9" Type="http://schemas.openxmlformats.org/officeDocument/2006/relationships/slideLayout" Target="../slideLayouts/slideLayout45.xml" 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 /><Relationship Id="rId13" Type="http://schemas.openxmlformats.org/officeDocument/2006/relationships/theme" Target="../theme/theme5.xml" /><Relationship Id="rId3" Type="http://schemas.openxmlformats.org/officeDocument/2006/relationships/slideLayout" Target="../slideLayouts/slideLayout51.xml" /><Relationship Id="rId7" Type="http://schemas.openxmlformats.org/officeDocument/2006/relationships/slideLayout" Target="../slideLayouts/slideLayout55.xml" /><Relationship Id="rId12" Type="http://schemas.openxmlformats.org/officeDocument/2006/relationships/slideLayout" Target="../slideLayouts/slideLayout60.xml" /><Relationship Id="rId2" Type="http://schemas.openxmlformats.org/officeDocument/2006/relationships/slideLayout" Target="../slideLayouts/slideLayout50.xml" /><Relationship Id="rId1" Type="http://schemas.openxmlformats.org/officeDocument/2006/relationships/slideLayout" Target="../slideLayouts/slideLayout49.xml" /><Relationship Id="rId6" Type="http://schemas.openxmlformats.org/officeDocument/2006/relationships/slideLayout" Target="../slideLayouts/slideLayout54.xml" /><Relationship Id="rId11" Type="http://schemas.openxmlformats.org/officeDocument/2006/relationships/slideLayout" Target="../slideLayouts/slideLayout59.xml" /><Relationship Id="rId5" Type="http://schemas.openxmlformats.org/officeDocument/2006/relationships/slideLayout" Target="../slideLayouts/slideLayout53.xml" /><Relationship Id="rId10" Type="http://schemas.openxmlformats.org/officeDocument/2006/relationships/slideLayout" Target="../slideLayouts/slideLayout58.xml" /><Relationship Id="rId4" Type="http://schemas.openxmlformats.org/officeDocument/2006/relationships/slideLayout" Target="../slideLayouts/slideLayout52.xml" /><Relationship Id="rId9" Type="http://schemas.openxmlformats.org/officeDocument/2006/relationships/slideLayout" Target="../slideLayouts/slideLayout57.xml" /><Relationship Id="rId14" Type="http://schemas.openxmlformats.org/officeDocument/2006/relationships/image" Target="../media/image1.png" 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 /><Relationship Id="rId13" Type="http://schemas.openxmlformats.org/officeDocument/2006/relationships/theme" Target="../theme/theme6.xml" /><Relationship Id="rId3" Type="http://schemas.openxmlformats.org/officeDocument/2006/relationships/slideLayout" Target="../slideLayouts/slideLayout63.xml" /><Relationship Id="rId7" Type="http://schemas.openxmlformats.org/officeDocument/2006/relationships/slideLayout" Target="../slideLayouts/slideLayout67.xml" /><Relationship Id="rId12" Type="http://schemas.openxmlformats.org/officeDocument/2006/relationships/slideLayout" Target="../slideLayouts/slideLayout72.xml" /><Relationship Id="rId2" Type="http://schemas.openxmlformats.org/officeDocument/2006/relationships/slideLayout" Target="../slideLayouts/slideLayout62.xml" /><Relationship Id="rId1" Type="http://schemas.openxmlformats.org/officeDocument/2006/relationships/slideLayout" Target="../slideLayouts/slideLayout61.xml" /><Relationship Id="rId6" Type="http://schemas.openxmlformats.org/officeDocument/2006/relationships/slideLayout" Target="../slideLayouts/slideLayout66.xml" /><Relationship Id="rId11" Type="http://schemas.openxmlformats.org/officeDocument/2006/relationships/slideLayout" Target="../slideLayouts/slideLayout71.xml" /><Relationship Id="rId5" Type="http://schemas.openxmlformats.org/officeDocument/2006/relationships/slideLayout" Target="../slideLayouts/slideLayout65.xml" /><Relationship Id="rId15" Type="http://schemas.openxmlformats.org/officeDocument/2006/relationships/image" Target="../media/image3.png" /><Relationship Id="rId10" Type="http://schemas.openxmlformats.org/officeDocument/2006/relationships/slideLayout" Target="../slideLayouts/slideLayout70.xml" /><Relationship Id="rId4" Type="http://schemas.openxmlformats.org/officeDocument/2006/relationships/slideLayout" Target="../slideLayouts/slideLayout64.xml" /><Relationship Id="rId9" Type="http://schemas.openxmlformats.org/officeDocument/2006/relationships/slideLayout" Target="../slideLayouts/slideLayout69.xml" /><Relationship Id="rId14" Type="http://schemas.openxmlformats.org/officeDocument/2006/relationships/image" Target="../media/image1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9405360" y="3600"/>
            <a:ext cx="2102040" cy="179640"/>
          </a:xfrm>
          <a:prstGeom prst="parallelogram">
            <a:avLst>
              <a:gd name="adj" fmla="val 32576"/>
            </a:avLst>
          </a:prstGeom>
          <a:solidFill>
            <a:srgbClr val="00508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1275120" y="6147000"/>
            <a:ext cx="2394360" cy="708840"/>
          </a:xfrm>
          <a:prstGeom prst="parallelogram">
            <a:avLst>
              <a:gd name="adj" fmla="val 32576"/>
            </a:avLst>
          </a:prstGeom>
          <a:solidFill>
            <a:srgbClr val="00508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" name="Picture 5"/>
          <p:cNvPicPr/>
          <p:nvPr/>
        </p:nvPicPr>
        <p:blipFill>
          <a:blip r:embed="rId14"/>
          <a:stretch/>
        </p:blipFill>
        <p:spPr>
          <a:xfrm>
            <a:off x="1275120" y="6147000"/>
            <a:ext cx="2423520" cy="611640"/>
          </a:xfrm>
          <a:prstGeom prst="rect">
            <a:avLst/>
          </a:prstGeom>
          <a:ln>
            <a:noFill/>
          </a:ln>
        </p:spPr>
      </p:pic>
      <p:pic>
        <p:nvPicPr>
          <p:cNvPr id="3" name="Picture 4"/>
          <p:cNvPicPr/>
          <p:nvPr userDrawn="1"/>
        </p:nvPicPr>
        <p:blipFill>
          <a:blip r:embed="rId15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>
            <a:noFill/>
          </a:ln>
        </p:spPr>
      </p:pic>
      <p:sp>
        <p:nvSpPr>
          <p:cNvPr id="6" name="CustomShape 5"/>
          <p:cNvSpPr/>
          <p:nvPr/>
        </p:nvSpPr>
        <p:spPr>
          <a:xfrm>
            <a:off x="1275120" y="6615000"/>
            <a:ext cx="2394360" cy="240840"/>
          </a:xfrm>
          <a:prstGeom prst="parallelogram">
            <a:avLst>
              <a:gd name="adj" fmla="val 32576"/>
            </a:avLst>
          </a:prstGeom>
          <a:solidFill>
            <a:srgbClr val="00508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PlaceHolder 6"/>
          <p:cNvSpPr>
            <a:spLocks noGrp="1"/>
          </p:cNvSpPr>
          <p:nvPr>
            <p:ph type="body"/>
          </p:nvPr>
        </p:nvSpPr>
        <p:spPr>
          <a:xfrm>
            <a:off x="1297080" y="3169440"/>
            <a:ext cx="5178600" cy="678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Join Webinar: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7"/>
          <p:cNvSpPr>
            <a:spLocks noGrp="1"/>
          </p:cNvSpPr>
          <p:nvPr>
            <p:ph type="body"/>
          </p:nvPr>
        </p:nvSpPr>
        <p:spPr>
          <a:xfrm>
            <a:off x="1297080" y="4707360"/>
            <a:ext cx="5178600" cy="6789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Presented by Toradex and</a:t>
            </a:r>
          </a:p>
        </p:txBody>
      </p:sp>
      <p:sp>
        <p:nvSpPr>
          <p:cNvPr id="9" name="PlaceHolder 8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9405360" y="3600"/>
            <a:ext cx="2102040" cy="179640"/>
          </a:xfrm>
          <a:prstGeom prst="parallelogram">
            <a:avLst>
              <a:gd name="adj" fmla="val 32576"/>
            </a:avLst>
          </a:prstGeom>
          <a:solidFill>
            <a:srgbClr val="00508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"/>
          <p:cNvSpPr/>
          <p:nvPr/>
        </p:nvSpPr>
        <p:spPr>
          <a:xfrm>
            <a:off x="1512360" y="891000"/>
            <a:ext cx="16167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WITH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1580760" y="1446480"/>
            <a:ext cx="12798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YOU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1" name="CustomShape 5"/>
          <p:cNvSpPr/>
          <p:nvPr/>
        </p:nvSpPr>
        <p:spPr>
          <a:xfrm>
            <a:off x="1586520" y="1977480"/>
            <a:ext cx="2407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4000" b="1" strike="noStrike" spc="-1">
                <a:solidFill>
                  <a:srgbClr val="00508C"/>
                </a:solidFill>
                <a:latin typeface="Arial"/>
              </a:rPr>
              <a:t>TODAY…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3" name="PlaceHolder 7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7D46B663-889E-4A35-B590-F1214B0A4C58}"/>
              </a:ext>
            </a:extLst>
          </p:cNvPr>
          <p:cNvSpPr/>
          <p:nvPr userDrawn="1"/>
        </p:nvSpPr>
        <p:spPr>
          <a:xfrm>
            <a:off x="1275120" y="6615000"/>
            <a:ext cx="2394360" cy="240840"/>
          </a:xfrm>
          <a:prstGeom prst="parallelogram">
            <a:avLst>
              <a:gd name="adj" fmla="val 32576"/>
            </a:avLst>
          </a:prstGeom>
          <a:solidFill>
            <a:srgbClr val="00508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9405360" y="3600"/>
            <a:ext cx="2102040" cy="179640"/>
          </a:xfrm>
          <a:prstGeom prst="parallelogram">
            <a:avLst>
              <a:gd name="adj" fmla="val 32576"/>
            </a:avLst>
          </a:prstGeom>
          <a:solidFill>
            <a:srgbClr val="00508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1583280" y="890640"/>
            <a:ext cx="4766400" cy="707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LINE 1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583280" y="1456920"/>
            <a:ext cx="4766400" cy="707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508C"/>
                </a:solidFill>
                <a:latin typeface="Arial"/>
              </a:rPr>
              <a:t>LINE 2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A9D1931F-BB6D-437A-9374-961C204BE050}"/>
              </a:ext>
            </a:extLst>
          </p:cNvPr>
          <p:cNvSpPr/>
          <p:nvPr userDrawn="1"/>
        </p:nvSpPr>
        <p:spPr>
          <a:xfrm>
            <a:off x="1275120" y="6615000"/>
            <a:ext cx="2394360" cy="240840"/>
          </a:xfrm>
          <a:prstGeom prst="parallelogram">
            <a:avLst>
              <a:gd name="adj" fmla="val 32576"/>
            </a:avLst>
          </a:prstGeom>
          <a:solidFill>
            <a:srgbClr val="00508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9405360" y="3600"/>
            <a:ext cx="2102040" cy="179640"/>
          </a:xfrm>
          <a:prstGeom prst="parallelogram">
            <a:avLst>
              <a:gd name="adj" fmla="val 32576"/>
            </a:avLst>
          </a:prstGeom>
          <a:solidFill>
            <a:srgbClr val="00508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583280" y="890640"/>
            <a:ext cx="4766400" cy="707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LINE 1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1583280" y="1456920"/>
            <a:ext cx="4766400" cy="707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LINE 2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1583280" y="1979640"/>
            <a:ext cx="4766400" cy="7077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508C"/>
                </a:solidFill>
                <a:latin typeface="Arial"/>
              </a:rPr>
              <a:t>LINE 3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E653A9B0-7E94-4127-8BE5-1ADD9ECDF665}"/>
              </a:ext>
            </a:extLst>
          </p:cNvPr>
          <p:cNvSpPr/>
          <p:nvPr userDrawn="1"/>
        </p:nvSpPr>
        <p:spPr>
          <a:xfrm>
            <a:off x="1275120" y="6615000"/>
            <a:ext cx="2394360" cy="240840"/>
          </a:xfrm>
          <a:prstGeom prst="parallelogram">
            <a:avLst>
              <a:gd name="adj" fmla="val 32576"/>
            </a:avLst>
          </a:prstGeom>
          <a:solidFill>
            <a:srgbClr val="00508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9405360" y="3600"/>
            <a:ext cx="2102040" cy="179640"/>
          </a:xfrm>
          <a:prstGeom prst="parallelogram">
            <a:avLst>
              <a:gd name="adj" fmla="val 32576"/>
            </a:avLst>
          </a:prstGeom>
          <a:solidFill>
            <a:srgbClr val="00508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6" name="CustomShape 2"/>
          <p:cNvSpPr/>
          <p:nvPr/>
        </p:nvSpPr>
        <p:spPr>
          <a:xfrm>
            <a:off x="1275120" y="6147000"/>
            <a:ext cx="2394360" cy="708840"/>
          </a:xfrm>
          <a:prstGeom prst="parallelogram">
            <a:avLst>
              <a:gd name="adj" fmla="val 32576"/>
            </a:avLst>
          </a:prstGeom>
          <a:solidFill>
            <a:srgbClr val="00508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77" name="Picture 5"/>
          <p:cNvPicPr/>
          <p:nvPr/>
        </p:nvPicPr>
        <p:blipFill>
          <a:blip r:embed="rId14"/>
          <a:stretch/>
        </p:blipFill>
        <p:spPr>
          <a:xfrm>
            <a:off x="1275120" y="6147000"/>
            <a:ext cx="2423520" cy="611640"/>
          </a:xfrm>
          <a:prstGeom prst="rect">
            <a:avLst/>
          </a:prstGeom>
          <a:ln>
            <a:noFill/>
          </a:ln>
        </p:spPr>
      </p:pic>
      <p:sp>
        <p:nvSpPr>
          <p:cNvPr id="178" name="CustomShape 3"/>
          <p:cNvSpPr/>
          <p:nvPr/>
        </p:nvSpPr>
        <p:spPr>
          <a:xfrm>
            <a:off x="0" y="3600"/>
            <a:ext cx="12188520" cy="6852240"/>
          </a:xfrm>
          <a:prstGeom prst="rect">
            <a:avLst/>
          </a:prstGeom>
          <a:solidFill>
            <a:srgbClr val="00508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9" name="CustomShape 4"/>
          <p:cNvSpPr/>
          <p:nvPr/>
        </p:nvSpPr>
        <p:spPr>
          <a:xfrm>
            <a:off x="9405360" y="3600"/>
            <a:ext cx="2102040" cy="179640"/>
          </a:xfrm>
          <a:prstGeom prst="parallelogram">
            <a:avLst>
              <a:gd name="adj" fmla="val 32576"/>
            </a:avLst>
          </a:prstGeom>
          <a:solidFill>
            <a:srgbClr val="96C837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" name="CustomShape 5"/>
          <p:cNvSpPr/>
          <p:nvPr/>
        </p:nvSpPr>
        <p:spPr>
          <a:xfrm>
            <a:off x="1275120" y="6623640"/>
            <a:ext cx="2094840" cy="232200"/>
          </a:xfrm>
          <a:prstGeom prst="parallelogram">
            <a:avLst>
              <a:gd name="adj" fmla="val 32576"/>
            </a:avLst>
          </a:prstGeom>
          <a:solidFill>
            <a:srgbClr val="96C837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1" name="CustomShape 6"/>
          <p:cNvSpPr/>
          <p:nvPr/>
        </p:nvSpPr>
        <p:spPr>
          <a:xfrm>
            <a:off x="0" y="4103280"/>
            <a:ext cx="12188520" cy="25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3" name="CustomShape 7"/>
          <p:cNvSpPr/>
          <p:nvPr/>
        </p:nvSpPr>
        <p:spPr>
          <a:xfrm>
            <a:off x="4125960" y="1127160"/>
            <a:ext cx="3936240" cy="222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4000" b="0" strike="noStrike" spc="-1">
                <a:solidFill>
                  <a:srgbClr val="FFFFFF"/>
                </a:solidFill>
                <a:latin typeface="Arial"/>
              </a:rPr>
              <a:t>Q&amp;A</a:t>
            </a:r>
            <a:endParaRPr lang="en-US" sz="14000" b="0" strike="noStrike" spc="-1">
              <a:latin typeface="Arial"/>
            </a:endParaRPr>
          </a:p>
        </p:txBody>
      </p:sp>
      <p:sp>
        <p:nvSpPr>
          <p:cNvPr id="184" name="PlaceHolder 8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5" name="PlaceHolder 9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9405360" y="3600"/>
            <a:ext cx="2102040" cy="179640"/>
          </a:xfrm>
          <a:prstGeom prst="parallelogram">
            <a:avLst>
              <a:gd name="adj" fmla="val 32576"/>
            </a:avLst>
          </a:prstGeom>
          <a:solidFill>
            <a:srgbClr val="00508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2"/>
          <p:cNvSpPr/>
          <p:nvPr/>
        </p:nvSpPr>
        <p:spPr>
          <a:xfrm>
            <a:off x="1275120" y="6147000"/>
            <a:ext cx="2394360" cy="708840"/>
          </a:xfrm>
          <a:prstGeom prst="parallelogram">
            <a:avLst>
              <a:gd name="adj" fmla="val 32576"/>
            </a:avLst>
          </a:prstGeom>
          <a:solidFill>
            <a:srgbClr val="00508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4" name="Picture 5"/>
          <p:cNvPicPr/>
          <p:nvPr/>
        </p:nvPicPr>
        <p:blipFill>
          <a:blip r:embed="rId14"/>
          <a:stretch/>
        </p:blipFill>
        <p:spPr>
          <a:xfrm>
            <a:off x="1275120" y="6147000"/>
            <a:ext cx="2423520" cy="611640"/>
          </a:xfrm>
          <a:prstGeom prst="rect">
            <a:avLst/>
          </a:prstGeom>
          <a:ln>
            <a:noFill/>
          </a:ln>
        </p:spPr>
      </p:pic>
      <p:sp>
        <p:nvSpPr>
          <p:cNvPr id="225" name="CustomShape 3"/>
          <p:cNvSpPr/>
          <p:nvPr/>
        </p:nvSpPr>
        <p:spPr>
          <a:xfrm>
            <a:off x="0" y="3600"/>
            <a:ext cx="12188520" cy="6852240"/>
          </a:xfrm>
          <a:prstGeom prst="rect">
            <a:avLst/>
          </a:prstGeom>
          <a:solidFill>
            <a:srgbClr val="00508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" name="CustomShape 4"/>
          <p:cNvSpPr/>
          <p:nvPr/>
        </p:nvSpPr>
        <p:spPr>
          <a:xfrm>
            <a:off x="9405360" y="3600"/>
            <a:ext cx="2102040" cy="179640"/>
          </a:xfrm>
          <a:prstGeom prst="parallelogram">
            <a:avLst>
              <a:gd name="adj" fmla="val 32576"/>
            </a:avLst>
          </a:prstGeom>
          <a:solidFill>
            <a:srgbClr val="96C837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7" name="CustomShape 5"/>
          <p:cNvSpPr/>
          <p:nvPr/>
        </p:nvSpPr>
        <p:spPr>
          <a:xfrm>
            <a:off x="1275120" y="6623640"/>
            <a:ext cx="2094840" cy="232200"/>
          </a:xfrm>
          <a:prstGeom prst="parallelogram">
            <a:avLst>
              <a:gd name="adj" fmla="val 32576"/>
            </a:avLst>
          </a:prstGeom>
          <a:solidFill>
            <a:srgbClr val="96C837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8" name="Picture 11"/>
          <p:cNvPicPr/>
          <p:nvPr/>
        </p:nvPicPr>
        <p:blipFill>
          <a:blip r:embed="rId15"/>
          <a:stretch/>
        </p:blipFill>
        <p:spPr>
          <a:xfrm>
            <a:off x="3929040" y="2243520"/>
            <a:ext cx="3997080" cy="1009080"/>
          </a:xfrm>
          <a:prstGeom prst="rect">
            <a:avLst/>
          </a:prstGeom>
          <a:ln>
            <a:noFill/>
          </a:ln>
        </p:spPr>
      </p:pic>
      <p:sp>
        <p:nvSpPr>
          <p:cNvPr id="229" name="PlaceHolder 6"/>
          <p:cNvSpPr>
            <a:spLocks noGrp="1"/>
          </p:cNvSpPr>
          <p:nvPr>
            <p:ph type="body"/>
          </p:nvPr>
        </p:nvSpPr>
        <p:spPr>
          <a:xfrm>
            <a:off x="2944800" y="3749760"/>
            <a:ext cx="6298560" cy="49536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THANK YOU FOR YOUR INTEREST.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2550960" y="5416920"/>
            <a:ext cx="7086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</a:rPr>
              <a:t>www.</a:t>
            </a:r>
            <a:r>
              <a:rPr lang="en-US" sz="1200" b="1" strike="noStrike" spc="-1">
                <a:solidFill>
                  <a:srgbClr val="FFFFFF"/>
                </a:solidFill>
                <a:latin typeface="Arial"/>
              </a:rPr>
              <a:t>toradex</a:t>
            </a:r>
            <a:r>
              <a:rPr lang="en-US" sz="1200" b="0" strike="noStrike" spc="-1">
                <a:solidFill>
                  <a:srgbClr val="FFFFFF"/>
                </a:solidFill>
                <a:latin typeface="Arial"/>
              </a:rPr>
              <a:t>.com   </a:t>
            </a:r>
            <a:r>
              <a:rPr lang="en-US" sz="1200" b="0" strike="noStrike" spc="-1">
                <a:solidFill>
                  <a:srgbClr val="96C837"/>
                </a:solidFill>
                <a:latin typeface="Arial"/>
              </a:rPr>
              <a:t>|</a:t>
            </a:r>
            <a:r>
              <a:rPr lang="en-US" sz="1200" b="0" strike="noStrike" spc="-1">
                <a:solidFill>
                  <a:srgbClr val="FFFFFF"/>
                </a:solidFill>
                <a:latin typeface="Arial"/>
              </a:rPr>
              <a:t>  </a:t>
            </a:r>
            <a:r>
              <a:rPr lang="en-US" sz="1200" b="1" strike="noStrike" spc="-1">
                <a:solidFill>
                  <a:srgbClr val="FFFFFF"/>
                </a:solidFill>
                <a:latin typeface="Arial"/>
              </a:rPr>
              <a:t>developer</a:t>
            </a:r>
            <a:r>
              <a:rPr lang="en-US" sz="1200" b="0" strike="noStrike" spc="-1">
                <a:solidFill>
                  <a:srgbClr val="FFFFFF"/>
                </a:solidFill>
                <a:latin typeface="Arial"/>
              </a:rPr>
              <a:t>.toradex.com  </a:t>
            </a:r>
            <a:r>
              <a:rPr lang="en-US" sz="1200" b="0" strike="noStrike" spc="-1">
                <a:solidFill>
                  <a:srgbClr val="96C837"/>
                </a:solidFill>
                <a:latin typeface="Arial"/>
              </a:rPr>
              <a:t>|</a:t>
            </a:r>
            <a:r>
              <a:rPr lang="en-US" sz="1200" b="0" strike="noStrike" spc="-1">
                <a:solidFill>
                  <a:srgbClr val="FFFFFF"/>
                </a:solidFill>
                <a:latin typeface="Arial"/>
              </a:rPr>
              <a:t>  </a:t>
            </a:r>
            <a:r>
              <a:rPr lang="en-US" sz="1200" b="1" strike="noStrike" spc="-1">
                <a:solidFill>
                  <a:srgbClr val="FFFFFF"/>
                </a:solidFill>
                <a:latin typeface="Arial"/>
              </a:rPr>
              <a:t>community</a:t>
            </a:r>
            <a:r>
              <a:rPr lang="en-US" sz="1200" b="0" strike="noStrike" spc="-1">
                <a:solidFill>
                  <a:srgbClr val="FFFFFF"/>
                </a:solidFill>
                <a:latin typeface="Arial"/>
              </a:rPr>
              <a:t>.toradex.com </a:t>
            </a:r>
            <a:r>
              <a:rPr lang="en-US" sz="1200" b="0" strike="noStrike" spc="-1">
                <a:solidFill>
                  <a:srgbClr val="96C837"/>
                </a:solidFill>
                <a:latin typeface="Arial"/>
              </a:rPr>
              <a:t>|</a:t>
            </a:r>
            <a:r>
              <a:rPr lang="en-US" sz="1200" b="0" strike="noStrike" spc="-1">
                <a:solidFill>
                  <a:srgbClr val="FFFFFF"/>
                </a:solidFill>
                <a:latin typeface="Arial"/>
              </a:rPr>
              <a:t>  </a:t>
            </a:r>
            <a:r>
              <a:rPr lang="en-US" sz="1200" b="1" strike="noStrike" spc="-1">
                <a:solidFill>
                  <a:srgbClr val="FFFFFF"/>
                </a:solidFill>
                <a:latin typeface="Arial"/>
              </a:rPr>
              <a:t>labs</a:t>
            </a:r>
            <a:r>
              <a:rPr lang="en-US" sz="1200" b="0" strike="noStrike" spc="-1">
                <a:solidFill>
                  <a:srgbClr val="FFFFFF"/>
                </a:solidFill>
                <a:latin typeface="Arial"/>
              </a:rPr>
              <a:t>.toradex.com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31" name="PlaceHolder 8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37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5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5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13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5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5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13.xml" 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toradex.com/projects/torizon" TargetMode="External" /><Relationship Id="rId2" Type="http://schemas.openxmlformats.org/officeDocument/2006/relationships/hyperlink" Target="https://code.qt.io/cgit/yocto/meta-boot2qt.git/" TargetMode="External" /><Relationship Id="rId1" Type="http://schemas.openxmlformats.org/officeDocument/2006/relationships/slideLayout" Target="../slideLayouts/slideLayout25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5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5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3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1297080" y="3008160"/>
            <a:ext cx="4778640" cy="1085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1" spc="-1" dirty="0">
                <a:solidFill>
                  <a:srgbClr val="00508C"/>
                </a:solidFill>
                <a:cs typeface="Arial"/>
              </a:rPr>
              <a:t>Deploying containerized Qt applications on embedded systems</a:t>
            </a:r>
            <a:endParaRPr lang="en-US" dirty="0"/>
          </a:p>
        </p:txBody>
      </p:sp>
      <p:sp>
        <p:nvSpPr>
          <p:cNvPr id="269" name="TextShape 2"/>
          <p:cNvSpPr txBox="1"/>
          <p:nvPr/>
        </p:nvSpPr>
        <p:spPr>
          <a:xfrm>
            <a:off x="1297080" y="4334760"/>
            <a:ext cx="5178600" cy="678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Presented by Toradex</a:t>
            </a:r>
          </a:p>
        </p:txBody>
      </p:sp>
      <p:pic>
        <p:nvPicPr>
          <p:cNvPr id="271" name="Picture 9"/>
          <p:cNvPicPr/>
          <p:nvPr/>
        </p:nvPicPr>
        <p:blipFill>
          <a:blip r:embed="rId2"/>
          <a:stretch/>
        </p:blipFill>
        <p:spPr>
          <a:xfrm>
            <a:off x="527040" y="1460880"/>
            <a:ext cx="3796920" cy="874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1583280" y="89064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CONTAINERS IN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1583280" y="145692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508C"/>
                </a:solidFill>
                <a:latin typeface="Arial"/>
              </a:rPr>
              <a:t>SOFTWARE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1710720" y="2384280"/>
            <a:ext cx="4087800" cy="241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Lightweight Virtual Machine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User-mode virtualization</a:t>
            </a:r>
            <a:endParaRPr lang="en-US" sz="16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Isolation</a:t>
            </a:r>
            <a:endParaRPr lang="en-US" sz="16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Portability</a:t>
            </a:r>
            <a:endParaRPr lang="en-US" sz="16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Native drivers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8" name="CustomShape 5"/>
          <p:cNvSpPr/>
          <p:nvPr/>
        </p:nvSpPr>
        <p:spPr>
          <a:xfrm>
            <a:off x="6094440" y="2384280"/>
            <a:ext cx="4087800" cy="241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Easy way to package software applications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All user-mode dependencies in the same package</a:t>
            </a:r>
            <a:endParaRPr lang="en-US" sz="16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Fully dedicated environment</a:t>
            </a:r>
            <a:endParaRPr lang="en-US" sz="16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Easy to clone and distribute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9" name="Line 6"/>
          <p:cNvSpPr/>
          <p:nvPr/>
        </p:nvSpPr>
        <p:spPr>
          <a:xfrm>
            <a:off x="5348880" y="2586960"/>
            <a:ext cx="360" cy="1915200"/>
          </a:xfrm>
          <a:prstGeom prst="line">
            <a:avLst/>
          </a:prstGeom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" y="1800"/>
            <a:ext cx="12178637" cy="6855840"/>
          </a:xfrm>
          <a:prstGeom prst="rect">
            <a:avLst/>
          </a:prstGeom>
          <a:ln>
            <a:noFill/>
          </a:ln>
        </p:spPr>
      </p:pic>
      <p:sp>
        <p:nvSpPr>
          <p:cNvPr id="311" name="TextShape 1"/>
          <p:cNvSpPr txBox="1"/>
          <p:nvPr/>
        </p:nvSpPr>
        <p:spPr>
          <a:xfrm>
            <a:off x="1583280" y="1873080"/>
            <a:ext cx="54990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CONTAINERS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TextShape 2"/>
          <p:cNvSpPr txBox="1"/>
          <p:nvPr/>
        </p:nvSpPr>
        <p:spPr>
          <a:xfrm>
            <a:off x="1583280" y="2439720"/>
            <a:ext cx="566316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EXPLAINED IN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TextShape 3"/>
          <p:cNvSpPr txBox="1"/>
          <p:nvPr/>
        </p:nvSpPr>
        <p:spPr>
          <a:xfrm>
            <a:off x="1583280" y="296244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508C"/>
                </a:solidFill>
                <a:latin typeface="Arial"/>
              </a:rPr>
              <a:t>LESS THAN 5’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CustomShape 5"/>
          <p:cNvSpPr/>
          <p:nvPr/>
        </p:nvSpPr>
        <p:spPr>
          <a:xfrm>
            <a:off x="1631160" y="3679560"/>
            <a:ext cx="3476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508C"/>
                </a:solidFill>
                <a:latin typeface="Arial"/>
              </a:rPr>
              <a:t>(but don’t pretend it’s an exhaustive explanation)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1583280" y="89064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LINUX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3331440" y="965160"/>
            <a:ext cx="745632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800" b="1" strike="noStrike" spc="-1">
                <a:solidFill>
                  <a:srgbClr val="00508C"/>
                </a:solidFill>
                <a:latin typeface="Arial"/>
              </a:rPr>
              <a:t>(and most of modern OSs)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1" name="Group 4"/>
          <p:cNvGrpSpPr/>
          <p:nvPr/>
        </p:nvGrpSpPr>
        <p:grpSpPr>
          <a:xfrm>
            <a:off x="1685160" y="1904040"/>
            <a:ext cx="7021800" cy="3698640"/>
            <a:chOff x="1685160" y="1904040"/>
            <a:chExt cx="7021800" cy="3698640"/>
          </a:xfrm>
        </p:grpSpPr>
        <p:sp>
          <p:nvSpPr>
            <p:cNvPr id="322" name="CustomShape 5"/>
            <p:cNvSpPr/>
            <p:nvPr/>
          </p:nvSpPr>
          <p:spPr>
            <a:xfrm>
              <a:off x="1685160" y="4803120"/>
              <a:ext cx="7021800" cy="799560"/>
            </a:xfrm>
            <a:prstGeom prst="rect">
              <a:avLst/>
            </a:prstGeom>
            <a:solidFill>
              <a:srgbClr val="00508C"/>
            </a:solidFill>
            <a:ln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360" b="0" strike="noStrike" spc="-1">
                  <a:solidFill>
                    <a:srgbClr val="FFFFFF"/>
                  </a:solidFill>
                  <a:latin typeface="Arial"/>
                </a:rPr>
                <a:t>Hardware</a:t>
              </a:r>
              <a:endParaRPr lang="en-US" sz="2360" b="0" strike="noStrike" spc="-1">
                <a:latin typeface="Arial"/>
              </a:endParaRPr>
            </a:p>
          </p:txBody>
        </p:sp>
        <p:sp>
          <p:nvSpPr>
            <p:cNvPr id="323" name="CustomShape 6"/>
            <p:cNvSpPr/>
            <p:nvPr/>
          </p:nvSpPr>
          <p:spPr>
            <a:xfrm>
              <a:off x="1685160" y="3821760"/>
              <a:ext cx="7021800" cy="799560"/>
            </a:xfrm>
            <a:prstGeom prst="rect">
              <a:avLst/>
            </a:prstGeom>
            <a:solidFill>
              <a:srgbClr val="6696BA"/>
            </a:solidFill>
            <a:ln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360" b="0" strike="noStrike" spc="-1">
                  <a:solidFill>
                    <a:srgbClr val="FFFFFF"/>
                  </a:solidFill>
                  <a:latin typeface="Arial"/>
                </a:rPr>
                <a:t>Kernel</a:t>
              </a:r>
              <a:endParaRPr lang="en-US" sz="2360" b="0" strike="noStrike" spc="-1">
                <a:latin typeface="Arial"/>
              </a:endParaRPr>
            </a:p>
          </p:txBody>
        </p:sp>
        <p:sp>
          <p:nvSpPr>
            <p:cNvPr id="324" name="CustomShape 7"/>
            <p:cNvSpPr/>
            <p:nvPr/>
          </p:nvSpPr>
          <p:spPr>
            <a:xfrm>
              <a:off x="1685160" y="2862720"/>
              <a:ext cx="7021800" cy="799560"/>
            </a:xfrm>
            <a:prstGeom prst="rect">
              <a:avLst/>
            </a:prstGeom>
            <a:solidFill>
              <a:srgbClr val="96C837"/>
            </a:solidFill>
            <a:ln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360" b="0" strike="noStrike" spc="-1">
                  <a:solidFill>
                    <a:srgbClr val="FFFFFF"/>
                  </a:solidFill>
                  <a:latin typeface="Arial"/>
                </a:rPr>
                <a:t>Filesystem</a:t>
              </a:r>
              <a:endParaRPr lang="en-US" sz="2360" b="0" strike="noStrike" spc="-1">
                <a:latin typeface="Arial"/>
              </a:endParaRPr>
            </a:p>
          </p:txBody>
        </p:sp>
        <p:sp>
          <p:nvSpPr>
            <p:cNvPr id="325" name="CustomShape 8"/>
            <p:cNvSpPr/>
            <p:nvPr/>
          </p:nvSpPr>
          <p:spPr>
            <a:xfrm>
              <a:off x="1685160" y="1904040"/>
              <a:ext cx="2223360" cy="7956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360" b="0" strike="noStrike" spc="-1">
                  <a:solidFill>
                    <a:srgbClr val="FFFFFF"/>
                  </a:solidFill>
                  <a:latin typeface="Arial"/>
                </a:rPr>
                <a:t>Process 0</a:t>
              </a:r>
              <a:endParaRPr lang="en-US" sz="2360" b="0" strike="noStrike" spc="-1">
                <a:latin typeface="Arial"/>
              </a:endParaRPr>
            </a:p>
          </p:txBody>
        </p:sp>
        <p:sp>
          <p:nvSpPr>
            <p:cNvPr id="326" name="CustomShape 9"/>
            <p:cNvSpPr/>
            <p:nvPr/>
          </p:nvSpPr>
          <p:spPr>
            <a:xfrm>
              <a:off x="4084200" y="1904040"/>
              <a:ext cx="2223360" cy="7956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360" b="0" strike="noStrike" spc="-1">
                  <a:solidFill>
                    <a:srgbClr val="FFFFFF"/>
                  </a:solidFill>
                  <a:latin typeface="Arial"/>
                </a:rPr>
                <a:t>Process 1</a:t>
              </a:r>
              <a:endParaRPr lang="en-US" sz="2360" b="0" strike="noStrike" spc="-1">
                <a:latin typeface="Arial"/>
              </a:endParaRPr>
            </a:p>
          </p:txBody>
        </p:sp>
        <p:sp>
          <p:nvSpPr>
            <p:cNvPr id="327" name="CustomShape 10"/>
            <p:cNvSpPr/>
            <p:nvPr/>
          </p:nvSpPr>
          <p:spPr>
            <a:xfrm>
              <a:off x="6483600" y="1904040"/>
              <a:ext cx="2223360" cy="795600"/>
            </a:xfrm>
            <a:prstGeom prst="rect">
              <a:avLst/>
            </a:prstGeom>
            <a:solidFill>
              <a:srgbClr val="7F7F7F"/>
            </a:solidFill>
            <a:ln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360" b="0" strike="noStrike" spc="-1">
                  <a:solidFill>
                    <a:srgbClr val="FFFFFF"/>
                  </a:solidFill>
                  <a:latin typeface="Arial"/>
                </a:rPr>
                <a:t>Process 2</a:t>
              </a:r>
              <a:endParaRPr lang="en-US" sz="2360" b="0" strike="noStrike" spc="-1">
                <a:latin typeface="Arial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1583280" y="890640"/>
            <a:ext cx="775512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HARDWARE VIRTUALIZATION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1" name="Group 3"/>
          <p:cNvGrpSpPr/>
          <p:nvPr/>
        </p:nvGrpSpPr>
        <p:grpSpPr>
          <a:xfrm>
            <a:off x="1523520" y="1748160"/>
            <a:ext cx="9144720" cy="4199760"/>
            <a:chOff x="1523520" y="1748160"/>
            <a:chExt cx="9144720" cy="4199760"/>
          </a:xfrm>
        </p:grpSpPr>
        <p:sp>
          <p:nvSpPr>
            <p:cNvPr id="332" name="CustomShape 4"/>
            <p:cNvSpPr/>
            <p:nvPr/>
          </p:nvSpPr>
          <p:spPr>
            <a:xfrm>
              <a:off x="1523520" y="1748160"/>
              <a:ext cx="4518720" cy="297036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FFFFFF"/>
                  </a:solidFill>
                  <a:latin typeface="Arial"/>
                </a:rPr>
                <a:t>Virtual Machine 0</a:t>
              </a:r>
              <a:endParaRPr lang="en-US" sz="2000" b="0" strike="noStrike" spc="-1">
                <a:latin typeface="Arial"/>
              </a:endParaRPr>
            </a:p>
          </p:txBody>
        </p:sp>
        <p:grpSp>
          <p:nvGrpSpPr>
            <p:cNvPr id="333" name="Group 5"/>
            <p:cNvGrpSpPr/>
            <p:nvPr/>
          </p:nvGrpSpPr>
          <p:grpSpPr>
            <a:xfrm>
              <a:off x="1634040" y="2197440"/>
              <a:ext cx="4259880" cy="2370960"/>
              <a:chOff x="1634040" y="2197440"/>
              <a:chExt cx="4259880" cy="2370960"/>
            </a:xfrm>
          </p:grpSpPr>
          <p:sp>
            <p:nvSpPr>
              <p:cNvPr id="334" name="CustomShape 6"/>
              <p:cNvSpPr/>
              <p:nvPr/>
            </p:nvSpPr>
            <p:spPr>
              <a:xfrm>
                <a:off x="1634040" y="4056120"/>
                <a:ext cx="4259880" cy="512280"/>
              </a:xfrm>
              <a:prstGeom prst="rect">
                <a:avLst/>
              </a:prstGeom>
              <a:solidFill>
                <a:srgbClr val="00508C"/>
              </a:solidFill>
              <a:ln>
                <a:noFill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0" strike="noStrike" spc="-1">
                    <a:solidFill>
                      <a:srgbClr val="FFFFFF"/>
                    </a:solidFill>
                    <a:latin typeface="Arial"/>
                  </a:rPr>
                  <a:t> Virtualized Hardware</a:t>
                </a:r>
                <a:endParaRPr lang="en-US" sz="2000" b="0" strike="noStrike" spc="-1">
                  <a:latin typeface="Arial"/>
                </a:endParaRPr>
              </a:p>
            </p:txBody>
          </p:sp>
          <p:sp>
            <p:nvSpPr>
              <p:cNvPr id="335" name="CustomShape 7"/>
              <p:cNvSpPr/>
              <p:nvPr/>
            </p:nvSpPr>
            <p:spPr>
              <a:xfrm>
                <a:off x="1634040" y="3426840"/>
                <a:ext cx="4259880" cy="512280"/>
              </a:xfrm>
              <a:prstGeom prst="rect">
                <a:avLst/>
              </a:prstGeom>
              <a:solidFill>
                <a:srgbClr val="6696BA"/>
              </a:solidFill>
              <a:ln>
                <a:noFill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0" strike="noStrike" spc="-1">
                    <a:solidFill>
                      <a:srgbClr val="FFFFFF"/>
                    </a:solidFill>
                    <a:latin typeface="Arial"/>
                  </a:rPr>
                  <a:t>Kernel</a:t>
                </a:r>
                <a:endParaRPr lang="en-US" sz="2000" b="0" strike="noStrike" spc="-1">
                  <a:latin typeface="Arial"/>
                </a:endParaRPr>
              </a:p>
            </p:txBody>
          </p:sp>
          <p:sp>
            <p:nvSpPr>
              <p:cNvPr id="336" name="CustomShape 8"/>
              <p:cNvSpPr/>
              <p:nvPr/>
            </p:nvSpPr>
            <p:spPr>
              <a:xfrm>
                <a:off x="1634040" y="2812320"/>
                <a:ext cx="4259880" cy="512280"/>
              </a:xfrm>
              <a:prstGeom prst="rect">
                <a:avLst/>
              </a:prstGeom>
              <a:solidFill>
                <a:srgbClr val="96C837"/>
              </a:solidFill>
              <a:ln>
                <a:noFill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0" strike="noStrike" spc="-1">
                    <a:solidFill>
                      <a:srgbClr val="FFFFFF"/>
                    </a:solidFill>
                    <a:latin typeface="Arial"/>
                  </a:rPr>
                  <a:t>Filesystem</a:t>
                </a:r>
                <a:endParaRPr lang="en-US" sz="2000" b="0" strike="noStrike" spc="-1">
                  <a:latin typeface="Arial"/>
                </a:endParaRPr>
              </a:p>
            </p:txBody>
          </p:sp>
          <p:sp>
            <p:nvSpPr>
              <p:cNvPr id="337" name="CustomShape 9"/>
              <p:cNvSpPr/>
              <p:nvPr/>
            </p:nvSpPr>
            <p:spPr>
              <a:xfrm>
                <a:off x="1634040" y="2197440"/>
                <a:ext cx="1348560" cy="5101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0" strike="noStrike" spc="-1">
                    <a:solidFill>
                      <a:srgbClr val="FFFFFF"/>
                    </a:solidFill>
                    <a:latin typeface="Arial"/>
                  </a:rPr>
                  <a:t>Process 0</a:t>
                </a:r>
                <a:endParaRPr lang="en-US" sz="2000" b="0" strike="noStrike" spc="-1">
                  <a:latin typeface="Arial"/>
                </a:endParaRPr>
              </a:p>
            </p:txBody>
          </p:sp>
          <p:sp>
            <p:nvSpPr>
              <p:cNvPr id="338" name="CustomShape 10"/>
              <p:cNvSpPr/>
              <p:nvPr/>
            </p:nvSpPr>
            <p:spPr>
              <a:xfrm>
                <a:off x="3089880" y="2197440"/>
                <a:ext cx="1348560" cy="5101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0" strike="noStrike" spc="-1">
                    <a:solidFill>
                      <a:srgbClr val="FFFFFF"/>
                    </a:solidFill>
                    <a:latin typeface="Arial"/>
                  </a:rPr>
                  <a:t>Process 1</a:t>
                </a:r>
                <a:endParaRPr lang="en-US" sz="2000" b="0" strike="noStrike" spc="-1">
                  <a:latin typeface="Arial"/>
                </a:endParaRPr>
              </a:p>
            </p:txBody>
          </p:sp>
          <p:sp>
            <p:nvSpPr>
              <p:cNvPr id="339" name="CustomShape 11"/>
              <p:cNvSpPr/>
              <p:nvPr/>
            </p:nvSpPr>
            <p:spPr>
              <a:xfrm>
                <a:off x="4545360" y="2197440"/>
                <a:ext cx="1348560" cy="51012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000" b="0" strike="noStrike" spc="-1">
                    <a:solidFill>
                      <a:srgbClr val="FFFFFF"/>
                    </a:solidFill>
                    <a:latin typeface="Arial"/>
                  </a:rPr>
                  <a:t>Process 2</a:t>
                </a:r>
                <a:endParaRPr lang="en-US" sz="2000" b="0" strike="noStrike" spc="-1">
                  <a:latin typeface="Arial"/>
                </a:endParaRPr>
              </a:p>
            </p:txBody>
          </p:sp>
        </p:grpSp>
        <p:sp>
          <p:nvSpPr>
            <p:cNvPr id="340" name="CustomShape 12"/>
            <p:cNvSpPr/>
            <p:nvPr/>
          </p:nvSpPr>
          <p:spPr>
            <a:xfrm>
              <a:off x="1523520" y="4823280"/>
              <a:ext cx="9144720" cy="510120"/>
            </a:xfrm>
            <a:prstGeom prst="rect">
              <a:avLst/>
            </a:prstGeom>
            <a:solidFill>
              <a:srgbClr val="6696BA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FFFFFF"/>
                  </a:solidFill>
                  <a:latin typeface="Arial"/>
                </a:rPr>
                <a:t>Hypervisor</a:t>
              </a:r>
              <a:endParaRPr lang="en-US" sz="2000" b="0" strike="noStrike" spc="-1">
                <a:latin typeface="Arial"/>
              </a:endParaRPr>
            </a:p>
          </p:txBody>
        </p:sp>
        <p:sp>
          <p:nvSpPr>
            <p:cNvPr id="341" name="CustomShape 13"/>
            <p:cNvSpPr/>
            <p:nvPr/>
          </p:nvSpPr>
          <p:spPr>
            <a:xfrm>
              <a:off x="1523520" y="5437800"/>
              <a:ext cx="9144720" cy="510120"/>
            </a:xfrm>
            <a:prstGeom prst="rect">
              <a:avLst/>
            </a:prstGeom>
            <a:solidFill>
              <a:srgbClr val="00508C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FFFFFF"/>
                  </a:solidFill>
                  <a:latin typeface="Arial"/>
                </a:rPr>
                <a:t>Hardware</a:t>
              </a:r>
              <a:endParaRPr lang="en-US" sz="2000" b="0" strike="noStrike" spc="-1">
                <a:latin typeface="Arial"/>
              </a:endParaRPr>
            </a:p>
          </p:txBody>
        </p:sp>
        <p:sp>
          <p:nvSpPr>
            <p:cNvPr id="342" name="CustomShape 14"/>
            <p:cNvSpPr/>
            <p:nvPr/>
          </p:nvSpPr>
          <p:spPr>
            <a:xfrm>
              <a:off x="6149160" y="1748160"/>
              <a:ext cx="4518720" cy="29703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FFFFFF"/>
                  </a:solidFill>
                  <a:latin typeface="Arial"/>
                </a:rPr>
                <a:t>Virtual Machine 1</a:t>
              </a:r>
              <a:endParaRPr lang="en-US" sz="2000" b="0" strike="noStrike" spc="-1">
                <a:latin typeface="Arial"/>
              </a:endParaRPr>
            </a:p>
          </p:txBody>
        </p:sp>
        <p:sp>
          <p:nvSpPr>
            <p:cNvPr id="343" name="CustomShape 15"/>
            <p:cNvSpPr/>
            <p:nvPr/>
          </p:nvSpPr>
          <p:spPr>
            <a:xfrm>
              <a:off x="6260040" y="4056120"/>
              <a:ext cx="4259880" cy="512280"/>
            </a:xfrm>
            <a:prstGeom prst="rect">
              <a:avLst/>
            </a:prstGeom>
            <a:solidFill>
              <a:srgbClr val="00508C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FFFFFF"/>
                  </a:solidFill>
                  <a:latin typeface="Arial"/>
                </a:rPr>
                <a:t> Virtualized Hardware</a:t>
              </a:r>
              <a:endParaRPr lang="en-US" sz="2000" b="0" strike="noStrike" spc="-1">
                <a:latin typeface="Arial"/>
              </a:endParaRPr>
            </a:p>
          </p:txBody>
        </p:sp>
        <p:sp>
          <p:nvSpPr>
            <p:cNvPr id="344" name="CustomShape 16"/>
            <p:cNvSpPr/>
            <p:nvPr/>
          </p:nvSpPr>
          <p:spPr>
            <a:xfrm>
              <a:off x="6260040" y="3426840"/>
              <a:ext cx="4259880" cy="512280"/>
            </a:xfrm>
            <a:prstGeom prst="rect">
              <a:avLst/>
            </a:prstGeom>
            <a:solidFill>
              <a:srgbClr val="6696BA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FFFFFF"/>
                  </a:solidFill>
                  <a:latin typeface="Arial"/>
                </a:rPr>
                <a:t>Kernel</a:t>
              </a:r>
              <a:endParaRPr lang="en-US" sz="2000" b="0" strike="noStrike" spc="-1">
                <a:latin typeface="Arial"/>
              </a:endParaRPr>
            </a:p>
          </p:txBody>
        </p:sp>
        <p:sp>
          <p:nvSpPr>
            <p:cNvPr id="345" name="CustomShape 17"/>
            <p:cNvSpPr/>
            <p:nvPr/>
          </p:nvSpPr>
          <p:spPr>
            <a:xfrm>
              <a:off x="6260040" y="2812320"/>
              <a:ext cx="4259880" cy="512280"/>
            </a:xfrm>
            <a:prstGeom prst="rect">
              <a:avLst/>
            </a:prstGeom>
            <a:solidFill>
              <a:srgbClr val="96C837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FFFFFF"/>
                  </a:solidFill>
                  <a:latin typeface="Arial"/>
                </a:rPr>
                <a:t>Filesystem</a:t>
              </a:r>
              <a:endParaRPr lang="en-US" sz="2000" b="0" strike="noStrike" spc="-1">
                <a:latin typeface="Arial"/>
              </a:endParaRPr>
            </a:p>
          </p:txBody>
        </p:sp>
        <p:sp>
          <p:nvSpPr>
            <p:cNvPr id="346" name="CustomShape 18"/>
            <p:cNvSpPr/>
            <p:nvPr/>
          </p:nvSpPr>
          <p:spPr>
            <a:xfrm>
              <a:off x="6260040" y="2197440"/>
              <a:ext cx="1348560" cy="5101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FFFFFF"/>
                  </a:solidFill>
                  <a:latin typeface="Arial"/>
                </a:rPr>
                <a:t>Process 0</a:t>
              </a:r>
              <a:endParaRPr lang="en-US" sz="2000" b="0" strike="noStrike" spc="-1">
                <a:latin typeface="Arial"/>
              </a:endParaRPr>
            </a:p>
          </p:txBody>
        </p:sp>
        <p:sp>
          <p:nvSpPr>
            <p:cNvPr id="347" name="CustomShape 19"/>
            <p:cNvSpPr/>
            <p:nvPr/>
          </p:nvSpPr>
          <p:spPr>
            <a:xfrm>
              <a:off x="7715520" y="2197440"/>
              <a:ext cx="1348560" cy="5101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FFFFFF"/>
                  </a:solidFill>
                  <a:latin typeface="Arial"/>
                </a:rPr>
                <a:t>Process 1</a:t>
              </a:r>
              <a:endParaRPr lang="en-US" sz="2000" b="0" strike="noStrike" spc="-1">
                <a:latin typeface="Arial"/>
              </a:endParaRPr>
            </a:p>
          </p:txBody>
        </p:sp>
        <p:sp>
          <p:nvSpPr>
            <p:cNvPr id="348" name="CustomShape 20"/>
            <p:cNvSpPr/>
            <p:nvPr/>
          </p:nvSpPr>
          <p:spPr>
            <a:xfrm>
              <a:off x="9171000" y="2197440"/>
              <a:ext cx="1348560" cy="51012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FFFFFF"/>
                  </a:solidFill>
                  <a:latin typeface="Arial"/>
                </a:rPr>
                <a:t>Process 2</a:t>
              </a:r>
              <a:endParaRPr lang="en-US" sz="2000" b="0" strike="noStrike" spc="-1">
                <a:latin typeface="Arial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1583280" y="890640"/>
            <a:ext cx="775512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CONTAINERS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52" name="Group 3"/>
          <p:cNvGrpSpPr/>
          <p:nvPr/>
        </p:nvGrpSpPr>
        <p:grpSpPr>
          <a:xfrm>
            <a:off x="1711080" y="1762200"/>
            <a:ext cx="7843320" cy="4156920"/>
            <a:chOff x="1711080" y="1762200"/>
            <a:chExt cx="7843320" cy="4156920"/>
          </a:xfrm>
        </p:grpSpPr>
        <p:sp>
          <p:nvSpPr>
            <p:cNvPr id="353" name="CustomShape 4"/>
            <p:cNvSpPr/>
            <p:nvPr/>
          </p:nvSpPr>
          <p:spPr>
            <a:xfrm>
              <a:off x="4393440" y="1762200"/>
              <a:ext cx="5160960" cy="23356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360" b="0" strike="noStrike" spc="-1">
                  <a:solidFill>
                    <a:srgbClr val="FFFFFF"/>
                  </a:solidFill>
                  <a:latin typeface="Arial"/>
                </a:rPr>
                <a:t>Container 1</a:t>
              </a:r>
              <a:endParaRPr lang="en-US" sz="2360" b="0" strike="noStrike" spc="-1">
                <a:latin typeface="Arial"/>
              </a:endParaRPr>
            </a:p>
          </p:txBody>
        </p:sp>
        <p:sp>
          <p:nvSpPr>
            <p:cNvPr id="354" name="CustomShape 5"/>
            <p:cNvSpPr/>
            <p:nvPr/>
          </p:nvSpPr>
          <p:spPr>
            <a:xfrm>
              <a:off x="1711080" y="1762200"/>
              <a:ext cx="2600640" cy="23356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360" b="0" strike="noStrike" spc="-1">
                  <a:solidFill>
                    <a:srgbClr val="FFFFFF"/>
                  </a:solidFill>
                  <a:latin typeface="Arial"/>
                </a:rPr>
                <a:t>Container 0</a:t>
              </a:r>
              <a:endParaRPr lang="en-US" sz="2360" b="0" strike="noStrike" spc="-1">
                <a:latin typeface="Arial"/>
              </a:endParaRPr>
            </a:p>
          </p:txBody>
        </p:sp>
        <p:sp>
          <p:nvSpPr>
            <p:cNvPr id="355" name="CustomShape 6"/>
            <p:cNvSpPr/>
            <p:nvPr/>
          </p:nvSpPr>
          <p:spPr>
            <a:xfrm>
              <a:off x="1711080" y="5123880"/>
              <a:ext cx="7843320" cy="795240"/>
            </a:xfrm>
            <a:prstGeom prst="rect">
              <a:avLst/>
            </a:prstGeom>
            <a:solidFill>
              <a:srgbClr val="00508C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360" b="0" strike="noStrike" spc="-1">
                  <a:solidFill>
                    <a:srgbClr val="FFFFFF"/>
                  </a:solidFill>
                  <a:latin typeface="Arial"/>
                </a:rPr>
                <a:t>Hardware</a:t>
              </a:r>
              <a:endParaRPr lang="en-US" sz="2360" b="0" strike="noStrike" spc="-1">
                <a:latin typeface="Arial"/>
              </a:endParaRPr>
            </a:p>
          </p:txBody>
        </p:sp>
        <p:sp>
          <p:nvSpPr>
            <p:cNvPr id="356" name="CustomShape 7"/>
            <p:cNvSpPr/>
            <p:nvPr/>
          </p:nvSpPr>
          <p:spPr>
            <a:xfrm>
              <a:off x="1711080" y="4207320"/>
              <a:ext cx="7843320" cy="795240"/>
            </a:xfrm>
            <a:prstGeom prst="rect">
              <a:avLst/>
            </a:prstGeom>
            <a:solidFill>
              <a:srgbClr val="6696BA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360" b="0" strike="noStrike" spc="-1">
                  <a:solidFill>
                    <a:srgbClr val="FFFFFF"/>
                  </a:solidFill>
                  <a:latin typeface="Arial"/>
                </a:rPr>
                <a:t>Kernel</a:t>
              </a:r>
              <a:endParaRPr lang="en-US" sz="2360" b="0" strike="noStrike" spc="-1">
                <a:latin typeface="Arial"/>
              </a:endParaRPr>
            </a:p>
          </p:txBody>
        </p:sp>
        <p:sp>
          <p:nvSpPr>
            <p:cNvPr id="357" name="CustomShape 8"/>
            <p:cNvSpPr/>
            <p:nvPr/>
          </p:nvSpPr>
          <p:spPr>
            <a:xfrm>
              <a:off x="1853280" y="3223800"/>
              <a:ext cx="2316240" cy="795240"/>
            </a:xfrm>
            <a:prstGeom prst="rect">
              <a:avLst/>
            </a:prstGeom>
            <a:solidFill>
              <a:srgbClr val="96C837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360" b="0" strike="noStrike" spc="-1">
                  <a:solidFill>
                    <a:srgbClr val="FFFFFF"/>
                  </a:solidFill>
                  <a:latin typeface="Arial"/>
                </a:rPr>
                <a:t>Filesystem</a:t>
              </a:r>
              <a:endParaRPr lang="en-US" sz="2360" b="0" strike="noStrike" spc="-1">
                <a:latin typeface="Arial"/>
              </a:endParaRPr>
            </a:p>
          </p:txBody>
        </p:sp>
        <p:sp>
          <p:nvSpPr>
            <p:cNvPr id="358" name="CustomShape 9"/>
            <p:cNvSpPr/>
            <p:nvPr/>
          </p:nvSpPr>
          <p:spPr>
            <a:xfrm>
              <a:off x="1853280" y="2270160"/>
              <a:ext cx="2316240" cy="7916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360" b="0" strike="noStrike" spc="-1">
                  <a:solidFill>
                    <a:srgbClr val="FFFFFF"/>
                  </a:solidFill>
                  <a:latin typeface="Arial"/>
                </a:rPr>
                <a:t>Process 0</a:t>
              </a:r>
              <a:endParaRPr lang="en-US" sz="2360" b="0" strike="noStrike" spc="-1">
                <a:latin typeface="Arial"/>
              </a:endParaRPr>
            </a:p>
          </p:txBody>
        </p:sp>
        <p:grpSp>
          <p:nvGrpSpPr>
            <p:cNvPr id="359" name="Group 10"/>
            <p:cNvGrpSpPr/>
            <p:nvPr/>
          </p:nvGrpSpPr>
          <p:grpSpPr>
            <a:xfrm>
              <a:off x="4565880" y="2270160"/>
              <a:ext cx="4815720" cy="1748880"/>
              <a:chOff x="4565880" y="2270160"/>
              <a:chExt cx="4815720" cy="1748880"/>
            </a:xfrm>
          </p:grpSpPr>
          <p:sp>
            <p:nvSpPr>
              <p:cNvPr id="360" name="CustomShape 11"/>
              <p:cNvSpPr/>
              <p:nvPr/>
            </p:nvSpPr>
            <p:spPr>
              <a:xfrm>
                <a:off x="4565880" y="2270160"/>
                <a:ext cx="2316240" cy="79164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360" b="0" strike="noStrike" spc="-1">
                    <a:solidFill>
                      <a:srgbClr val="FFFFFF"/>
                    </a:solidFill>
                    <a:latin typeface="Arial"/>
                  </a:rPr>
                  <a:t>Process 1</a:t>
                </a:r>
                <a:endParaRPr lang="en-US" sz="2360" b="0" strike="noStrike" spc="-1">
                  <a:latin typeface="Arial"/>
                </a:endParaRPr>
              </a:p>
            </p:txBody>
          </p:sp>
          <p:sp>
            <p:nvSpPr>
              <p:cNvPr id="361" name="CustomShape 12"/>
              <p:cNvSpPr/>
              <p:nvPr/>
            </p:nvSpPr>
            <p:spPr>
              <a:xfrm>
                <a:off x="7065360" y="2270160"/>
                <a:ext cx="2316240" cy="79164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360" b="0" strike="noStrike" spc="-1">
                    <a:solidFill>
                      <a:srgbClr val="FFFFFF"/>
                    </a:solidFill>
                    <a:latin typeface="Arial"/>
                  </a:rPr>
                  <a:t>Process 2</a:t>
                </a:r>
                <a:endParaRPr lang="en-US" sz="2360" b="0" strike="noStrike" spc="-1">
                  <a:latin typeface="Arial"/>
                </a:endParaRPr>
              </a:p>
            </p:txBody>
          </p:sp>
          <p:sp>
            <p:nvSpPr>
              <p:cNvPr id="362" name="CustomShape 13"/>
              <p:cNvSpPr/>
              <p:nvPr/>
            </p:nvSpPr>
            <p:spPr>
              <a:xfrm>
                <a:off x="4565880" y="3223800"/>
                <a:ext cx="4815360" cy="795240"/>
              </a:xfrm>
              <a:prstGeom prst="rect">
                <a:avLst/>
              </a:prstGeom>
              <a:solidFill>
                <a:srgbClr val="96C837"/>
              </a:solidFill>
              <a:ln>
                <a:noFill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360" b="0" strike="noStrike" spc="-1">
                    <a:solidFill>
                      <a:srgbClr val="FFFFFF"/>
                    </a:solidFill>
                    <a:latin typeface="Arial"/>
                  </a:rPr>
                  <a:t>Filesystem</a:t>
                </a:r>
                <a:endParaRPr lang="en-US" sz="2360" b="0" strike="noStrike" spc="-1">
                  <a:latin typeface="Arial"/>
                </a:endParaRP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" y="1800"/>
            <a:ext cx="12178637" cy="6855840"/>
          </a:xfrm>
          <a:prstGeom prst="rect">
            <a:avLst/>
          </a:prstGeom>
          <a:ln>
            <a:noFill/>
          </a:ln>
        </p:spPr>
      </p:pic>
      <p:sp>
        <p:nvSpPr>
          <p:cNvPr id="364" name="TextShape 1"/>
          <p:cNvSpPr txBox="1"/>
          <p:nvPr/>
        </p:nvSpPr>
        <p:spPr>
          <a:xfrm>
            <a:off x="1583280" y="89064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CONTAINER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1583280" y="145692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508C"/>
                </a:solidFill>
                <a:latin typeface="Arial"/>
              </a:rPr>
              <a:t>ADVANTAGES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CustomShape 4"/>
          <p:cNvSpPr/>
          <p:nvPr/>
        </p:nvSpPr>
        <p:spPr>
          <a:xfrm>
            <a:off x="1710720" y="2384280"/>
            <a:ext cx="4087800" cy="346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An application and his dependencies can be “packed” inside a single shipment unit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Container runtime can easily deploy and run containers on top of an existing operating system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Runtime and tools can operate on containers using different distributions and packages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Resource usage and access can be limited for applications running inside a container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" y="1800"/>
            <a:ext cx="12178637" cy="6855840"/>
          </a:xfrm>
          <a:prstGeom prst="rect">
            <a:avLst/>
          </a:prstGeom>
          <a:ln>
            <a:noFill/>
          </a:ln>
        </p:spPr>
      </p:pic>
      <p:sp>
        <p:nvSpPr>
          <p:cNvPr id="370" name="TextShape 1"/>
          <p:cNvSpPr txBox="1"/>
          <p:nvPr/>
        </p:nvSpPr>
        <p:spPr>
          <a:xfrm>
            <a:off x="1583280" y="89064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CONTAINER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TextShape 2"/>
          <p:cNvSpPr txBox="1"/>
          <p:nvPr/>
        </p:nvSpPr>
        <p:spPr>
          <a:xfrm>
            <a:off x="1583280" y="145692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508C"/>
                </a:solidFill>
                <a:latin typeface="Arial"/>
              </a:rPr>
              <a:t>ADVANTAGES (continued…)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1583280" y="2972316"/>
            <a:ext cx="3930120" cy="24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80000" indent="-1796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Containers don’t have the extra overhead required for hardware virtualization</a:t>
            </a:r>
            <a:endParaRPr lang="en-US" sz="1600" b="0" strike="noStrike" spc="-1">
              <a:latin typeface="Arial"/>
            </a:endParaRPr>
          </a:p>
          <a:p>
            <a:pPr marL="180000" indent="-1796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Layers can be shared, making deployment much faster</a:t>
            </a:r>
            <a:endParaRPr lang="en-US" sz="1600" b="0" strike="noStrike" spc="-1">
              <a:latin typeface="Arial"/>
            </a:endParaRPr>
          </a:p>
          <a:p>
            <a:pPr marL="180000" indent="-1796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Runtime instances could be easily created and destroyed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1583280" y="89064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CONTAINER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TextShape 2"/>
          <p:cNvSpPr txBox="1"/>
          <p:nvPr/>
        </p:nvSpPr>
        <p:spPr>
          <a:xfrm>
            <a:off x="1583280" y="145692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508C"/>
                </a:solidFill>
                <a:latin typeface="Arial"/>
              </a:rPr>
              <a:t>DRAWBACKS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1710720" y="2586600"/>
            <a:ext cx="2308320" cy="241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Extra storage is needed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Lucida Grande"/>
              <a:buChar char="-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Each container has a different user mode filesystem, no shared libraries between containers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80" name="CustomShape 5"/>
          <p:cNvSpPr/>
          <p:nvPr/>
        </p:nvSpPr>
        <p:spPr>
          <a:xfrm>
            <a:off x="4247280" y="2586600"/>
            <a:ext cx="2308320" cy="241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Extra memory is needed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Lucida Grande"/>
              <a:buChar char="-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Duplicated libraries, runtimes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81" name="CustomShape 6"/>
          <p:cNvSpPr/>
          <p:nvPr/>
        </p:nvSpPr>
        <p:spPr>
          <a:xfrm>
            <a:off x="6783840" y="2586600"/>
            <a:ext cx="2308320" cy="241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Sandboxing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Lucida Grande"/>
              <a:buChar char="-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Limited access to hardware</a:t>
            </a:r>
            <a:endParaRPr lang="en-US" sz="16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Lucida Grande"/>
              <a:buChar char="-"/>
            </a:pPr>
            <a:r>
              <a:rPr lang="en-US" sz="1600" spc="-1">
                <a:solidFill>
                  <a:srgbClr val="000000"/>
                </a:solidFill>
                <a:latin typeface="Arial"/>
              </a:rPr>
              <a:t>File access overhead due to layers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82" name="CustomShape 7"/>
          <p:cNvSpPr/>
          <p:nvPr/>
        </p:nvSpPr>
        <p:spPr>
          <a:xfrm>
            <a:off x="9320400" y="2586600"/>
            <a:ext cx="2308320" cy="241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Less </a:t>
            </a:r>
            <a:br/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isolation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Lucida Grande"/>
              <a:buChar char="-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Containers may be less secure than VMs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83" name="Line 8"/>
          <p:cNvSpPr/>
          <p:nvPr/>
        </p:nvSpPr>
        <p:spPr>
          <a:xfrm>
            <a:off x="4134600" y="2742480"/>
            <a:ext cx="360" cy="2019240"/>
          </a:xfrm>
          <a:prstGeom prst="line">
            <a:avLst/>
          </a:prstGeom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84" name="Line 9"/>
          <p:cNvSpPr/>
          <p:nvPr/>
        </p:nvSpPr>
        <p:spPr>
          <a:xfrm>
            <a:off x="6598440" y="2742480"/>
            <a:ext cx="360" cy="2019240"/>
          </a:xfrm>
          <a:prstGeom prst="line">
            <a:avLst/>
          </a:prstGeom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85" name="Line 10"/>
          <p:cNvSpPr/>
          <p:nvPr/>
        </p:nvSpPr>
        <p:spPr>
          <a:xfrm>
            <a:off x="9046440" y="2742480"/>
            <a:ext cx="360" cy="2019240"/>
          </a:xfrm>
          <a:prstGeom prst="line">
            <a:avLst/>
          </a:prstGeom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B29E60-B60D-4EE6-A2C2-C4ACBDE09ECC}"/>
              </a:ext>
            </a:extLst>
          </p:cNvPr>
          <p:cNvSpPr txBox="1"/>
          <p:nvPr/>
        </p:nvSpPr>
        <p:spPr>
          <a:xfrm>
            <a:off x="1584000" y="889200"/>
            <a:ext cx="4691743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/>
              <a:t>CONTAINERS</a:t>
            </a:r>
          </a:p>
          <a:p>
            <a:r>
              <a:rPr lang="en-US" sz="5400" b="1"/>
              <a:t>AND</a:t>
            </a:r>
          </a:p>
          <a:p>
            <a:r>
              <a:rPr lang="en-US" sz="5400" b="1">
                <a:solidFill>
                  <a:schemeClr val="tx2"/>
                </a:solidFill>
              </a:rPr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2071040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1583280" y="89064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CONTAINERS ON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1583280" y="1456920"/>
            <a:ext cx="5603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508C"/>
                </a:solidFill>
                <a:latin typeface="Arial"/>
              </a:rPr>
              <a:t>EMBEDDED DEVICES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CustomShape 4"/>
          <p:cNvSpPr/>
          <p:nvPr/>
        </p:nvSpPr>
        <p:spPr>
          <a:xfrm>
            <a:off x="1613160" y="2721960"/>
            <a:ext cx="4243680" cy="176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80000" indent="-1796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spc="-1">
                <a:solidFill>
                  <a:srgbClr val="000000"/>
                </a:solidFill>
                <a:latin typeface="Arial"/>
              </a:rPr>
              <a:t>We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 will waste a lot of resources!</a:t>
            </a:r>
            <a:endParaRPr lang="en-US" sz="1600" b="0" strike="noStrike" spc="-1">
              <a:latin typeface="Arial"/>
            </a:endParaRPr>
          </a:p>
          <a:p>
            <a:pPr marL="180000" indent="-1796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spc="-1">
                <a:solidFill>
                  <a:srgbClr val="000000"/>
                </a:solidFill>
                <a:latin typeface="Arial"/>
              </a:rPr>
              <a:t>We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 don’t need high level languages and frameworks on a device (see point 1)!</a:t>
            </a:r>
            <a:endParaRPr lang="en-US" sz="1600" b="0" strike="noStrike" spc="-1">
              <a:latin typeface="Arial"/>
            </a:endParaRPr>
          </a:p>
          <a:p>
            <a:pPr marL="180000" indent="-1796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Containers are designed for servers!</a:t>
            </a:r>
            <a:endParaRPr lang="en-US" sz="1600" b="0" strike="noStrike" spc="-1">
              <a:latin typeface="Arial"/>
            </a:endParaRPr>
          </a:p>
          <a:p>
            <a:pPr marL="180000" indent="-1796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Process isolation is enough!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91" name="CustomShape 5"/>
          <p:cNvSpPr/>
          <p:nvPr/>
        </p:nvSpPr>
        <p:spPr>
          <a:xfrm>
            <a:off x="6094440" y="2721960"/>
            <a:ext cx="4648320" cy="185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80000" indent="-1796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This will add complexity to our development cycle!</a:t>
            </a:r>
            <a:endParaRPr lang="en-US" sz="1600" b="0" strike="noStrike" spc="-1">
              <a:latin typeface="Arial"/>
            </a:endParaRPr>
          </a:p>
          <a:p>
            <a:pPr marL="180000" indent="-1796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If we can’t access hardware directly we </a:t>
            </a:r>
            <a:br>
              <a:rPr/>
            </a:b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will lose performances!</a:t>
            </a:r>
            <a:endParaRPr lang="en-US" sz="1600" b="0" strike="noStrike" spc="-1">
              <a:latin typeface="Arial"/>
            </a:endParaRPr>
          </a:p>
          <a:p>
            <a:pPr marL="180000" indent="-1796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Things invented for web development are </a:t>
            </a:r>
            <a:br>
              <a:rPr/>
            </a:b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for hipsters!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15"/>
          <p:cNvPicPr/>
          <p:nvPr/>
        </p:nvPicPr>
        <p:blipFill>
          <a:blip r:embed="rId2"/>
          <a:stretch/>
        </p:blipFill>
        <p:spPr>
          <a:xfrm>
            <a:off x="4900680" y="2207160"/>
            <a:ext cx="1505520" cy="1505520"/>
          </a:xfrm>
          <a:prstGeom prst="rect">
            <a:avLst/>
          </a:prstGeom>
          <a:ln>
            <a:noFill/>
          </a:ln>
        </p:spPr>
      </p:pic>
      <p:sp>
        <p:nvSpPr>
          <p:cNvPr id="273" name="CustomShape 1"/>
          <p:cNvSpPr/>
          <p:nvPr/>
        </p:nvSpPr>
        <p:spPr>
          <a:xfrm>
            <a:off x="6883560" y="2207160"/>
            <a:ext cx="4162680" cy="31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600" b="1" strike="noStrike" spc="-1" dirty="0">
                <a:solidFill>
                  <a:srgbClr val="000000"/>
                </a:solidFill>
                <a:latin typeface="Arial"/>
              </a:rPr>
              <a:t>Valter Minute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</a:rPr>
              <a:t>@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</a:rPr>
              <a:t>VMinute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</a:rPr>
              <a:t> on twitter</a:t>
            </a:r>
            <a:endParaRPr lang="en-US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</a:rPr>
              <a:t>Works for Toradex AG (www.toradex.com)</a:t>
            </a:r>
            <a:endParaRPr lang="en-US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</a:rPr>
              <a:t>Working on devices since 1998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1583280" y="890640"/>
            <a:ext cx="5780906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ALTERNATIVES TO 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TextShape 2"/>
          <p:cNvSpPr txBox="1"/>
          <p:nvPr/>
        </p:nvSpPr>
        <p:spPr>
          <a:xfrm>
            <a:off x="1583280" y="145692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508C"/>
                </a:solidFill>
                <a:latin typeface="Arial"/>
              </a:rPr>
              <a:t>CONTAINERS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1710720" y="2586600"/>
            <a:ext cx="9365494" cy="241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Lucida Grande"/>
              <a:buChar char="-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Hypervisor and Linux kernel (real-time and non-real time)</a:t>
            </a: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Lucida Grande"/>
              <a:buChar char="-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Heterogeneous multi-core (multiple OSs on different cores)</a:t>
            </a: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Lucida Grande"/>
              <a:buChar char="-"/>
            </a:pPr>
            <a:r>
              <a:rPr lang="en-US" sz="1600" spc="-1">
                <a:solidFill>
                  <a:srgbClr val="000000"/>
                </a:solidFill>
                <a:latin typeface="Arial"/>
              </a:rPr>
              <a:t>“Containerized” application model (ex: Android apps)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07276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>
          <a:xfrm>
            <a:off x="1583280" y="89064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WHAT ABOUT…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TextShape 2"/>
          <p:cNvSpPr txBox="1"/>
          <p:nvPr/>
        </p:nvSpPr>
        <p:spPr>
          <a:xfrm>
            <a:off x="1583280" y="145692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508C"/>
                </a:solidFill>
                <a:latin typeface="Arial"/>
              </a:rPr>
              <a:t>LINUX?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CustomShape 4"/>
          <p:cNvSpPr/>
          <p:nvPr/>
        </p:nvSpPr>
        <p:spPr>
          <a:xfrm>
            <a:off x="1613160" y="2384280"/>
            <a:ext cx="4378320" cy="313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80000" indent="-1796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Born as a multi-user server OS, now widely used on billions of devices </a:t>
            </a:r>
          </a:p>
          <a:p>
            <a:pPr marL="180000" indent="-1796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Process isolation by default</a:t>
            </a:r>
            <a:endParaRPr lang="en-US" sz="1600" b="0" strike="noStrike" spc="-1">
              <a:latin typeface="Arial"/>
            </a:endParaRPr>
          </a:p>
          <a:p>
            <a:pPr marL="180000" indent="-1796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HW is accessible only in kernel mode</a:t>
            </a:r>
            <a:endParaRPr lang="en-US" sz="1600" b="0" strike="noStrike" spc="-1">
              <a:latin typeface="Arial"/>
            </a:endParaRPr>
          </a:p>
          <a:p>
            <a:pPr marL="180000" indent="-1796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Multi-user by design</a:t>
            </a:r>
            <a:endParaRPr lang="en-US" sz="1600" b="0" strike="noStrike" spc="-1">
              <a:latin typeface="Arial"/>
            </a:endParaRPr>
          </a:p>
          <a:p>
            <a:pPr marL="180000" indent="-17964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Devices uses lots of high-level frameworks and tools originally developed for PCs and servers.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97" name="CustomShape 5"/>
          <p:cNvSpPr/>
          <p:nvPr/>
        </p:nvSpPr>
        <p:spPr>
          <a:xfrm>
            <a:off x="5887080" y="-17280"/>
            <a:ext cx="7186680" cy="6873120"/>
          </a:xfrm>
          <a:prstGeom prst="parallelogram">
            <a:avLst>
              <a:gd name="adj" fmla="val 2890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98" name="Picture 2"/>
          <p:cNvPicPr/>
          <p:nvPr/>
        </p:nvPicPr>
        <p:blipFill>
          <a:blip r:embed="rId2"/>
          <a:stretch/>
        </p:blipFill>
        <p:spPr>
          <a:xfrm>
            <a:off x="7607880" y="2165040"/>
            <a:ext cx="2949840" cy="338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1583280" y="89064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LINUX ON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TextShape 2"/>
          <p:cNvSpPr txBox="1"/>
          <p:nvPr/>
        </p:nvSpPr>
        <p:spPr>
          <a:xfrm>
            <a:off x="1583280" y="1456920"/>
            <a:ext cx="558864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508C"/>
                </a:solidFill>
                <a:latin typeface="Arial"/>
              </a:rPr>
              <a:t>EMBEDDED DEVICES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CustomShape 4"/>
          <p:cNvSpPr/>
          <p:nvPr/>
        </p:nvSpPr>
        <p:spPr>
          <a:xfrm>
            <a:off x="1710720" y="2586600"/>
            <a:ext cx="7264800" cy="70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Today Linux can be used to build devices that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04" name="Line 5"/>
          <p:cNvSpPr/>
          <p:nvPr/>
        </p:nvSpPr>
        <p:spPr>
          <a:xfrm>
            <a:off x="4596840" y="3290040"/>
            <a:ext cx="360" cy="1457280"/>
          </a:xfrm>
          <a:prstGeom prst="line">
            <a:avLst/>
          </a:prstGeom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5" name="CustomShape 6"/>
          <p:cNvSpPr/>
          <p:nvPr/>
        </p:nvSpPr>
        <p:spPr>
          <a:xfrm>
            <a:off x="1710720" y="3290040"/>
            <a:ext cx="2777040" cy="145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Get to market quickly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06" name="CustomShape 7"/>
          <p:cNvSpPr/>
          <p:nvPr/>
        </p:nvSpPr>
        <p:spPr>
          <a:xfrm>
            <a:off x="4875120" y="3290040"/>
            <a:ext cx="2949120" cy="145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Are secure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07" name="Line 8"/>
          <p:cNvSpPr/>
          <p:nvPr/>
        </p:nvSpPr>
        <p:spPr>
          <a:xfrm>
            <a:off x="7822440" y="3290040"/>
            <a:ext cx="360" cy="1457280"/>
          </a:xfrm>
          <a:prstGeom prst="line">
            <a:avLst/>
          </a:prstGeom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8" name="CustomShape 9"/>
          <p:cNvSpPr/>
          <p:nvPr/>
        </p:nvSpPr>
        <p:spPr>
          <a:xfrm>
            <a:off x="8182800" y="3290040"/>
            <a:ext cx="2777040" cy="160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Are future-proof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09" name="Picture 24"/>
          <p:cNvPicPr/>
          <p:nvPr/>
        </p:nvPicPr>
        <p:blipFill>
          <a:blip r:embed="rId2"/>
          <a:stretch/>
        </p:blipFill>
        <p:spPr>
          <a:xfrm>
            <a:off x="9195120" y="670680"/>
            <a:ext cx="1368000" cy="1571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1583280" y="890640"/>
            <a:ext cx="606492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CHANGE YOUR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TextShape 2"/>
          <p:cNvSpPr txBox="1"/>
          <p:nvPr/>
        </p:nvSpPr>
        <p:spPr>
          <a:xfrm>
            <a:off x="1583280" y="145692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508C"/>
                </a:solidFill>
                <a:latin typeface="Arial"/>
              </a:rPr>
              <a:t>PERSPECTIVE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CustomShape 4"/>
          <p:cNvSpPr/>
          <p:nvPr/>
        </p:nvSpPr>
        <p:spPr>
          <a:xfrm>
            <a:off x="1710720" y="2413440"/>
            <a:ext cx="2488320" cy="314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Devices are more and more often part of a complex solution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26" name="Line 5"/>
          <p:cNvSpPr/>
          <p:nvPr/>
        </p:nvSpPr>
        <p:spPr>
          <a:xfrm>
            <a:off x="4199400" y="2569320"/>
            <a:ext cx="360" cy="2798640"/>
          </a:xfrm>
          <a:prstGeom prst="line">
            <a:avLst/>
          </a:prstGeom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7" name="CustomShape 6"/>
          <p:cNvSpPr/>
          <p:nvPr/>
        </p:nvSpPr>
        <p:spPr>
          <a:xfrm>
            <a:off x="4420800" y="2413440"/>
            <a:ext cx="4324320" cy="295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Containers can be “building blocks” that will help you in developing your software using multiple tools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28" name="Line 7"/>
          <p:cNvSpPr/>
          <p:nvPr/>
        </p:nvSpPr>
        <p:spPr>
          <a:xfrm>
            <a:off x="8883720" y="2569320"/>
            <a:ext cx="360" cy="2798640"/>
          </a:xfrm>
          <a:prstGeom prst="line">
            <a:avLst/>
          </a:prstGeom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9" name="CustomShape 8"/>
          <p:cNvSpPr/>
          <p:nvPr/>
        </p:nvSpPr>
        <p:spPr>
          <a:xfrm>
            <a:off x="9059400" y="2413440"/>
            <a:ext cx="2643840" cy="280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Base OS provides the services that your containers need and a secure way to manage them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1583280" y="890640"/>
            <a:ext cx="763776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WILL CONTAINERS REPLACE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TextShape 2"/>
          <p:cNvSpPr txBox="1"/>
          <p:nvPr/>
        </p:nvSpPr>
        <p:spPr>
          <a:xfrm>
            <a:off x="1583280" y="1456920"/>
            <a:ext cx="638244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508C"/>
                </a:solidFill>
                <a:latin typeface="Arial"/>
              </a:rPr>
              <a:t>LINUX </a:t>
            </a:r>
            <a:r>
              <a:rPr lang="en-US" sz="4000" b="1" strike="noStrike" spc="-1">
                <a:solidFill>
                  <a:schemeClr val="tx2"/>
                </a:solidFill>
                <a:latin typeface="Arial"/>
              </a:rPr>
              <a:t>APPLICATIONS</a:t>
            </a:r>
            <a:r>
              <a:rPr lang="en-US" sz="4000" b="1" strike="noStrike" spc="-1">
                <a:solidFill>
                  <a:srgbClr val="00508C"/>
                </a:solidFill>
                <a:latin typeface="Arial"/>
              </a:rPr>
              <a:t>?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Line 4"/>
          <p:cNvSpPr/>
          <p:nvPr/>
        </p:nvSpPr>
        <p:spPr>
          <a:xfrm>
            <a:off x="4077360" y="2799360"/>
            <a:ext cx="360" cy="1947960"/>
          </a:xfrm>
          <a:prstGeom prst="line">
            <a:avLst/>
          </a:prstGeom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5" name="CustomShape 5"/>
          <p:cNvSpPr/>
          <p:nvPr/>
        </p:nvSpPr>
        <p:spPr>
          <a:xfrm>
            <a:off x="1710720" y="2799360"/>
            <a:ext cx="2300760" cy="145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Linux has been widely adopted in embedded, mostly in complex devices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36" name="CustomShape 6"/>
          <p:cNvSpPr/>
          <p:nvPr/>
        </p:nvSpPr>
        <p:spPr>
          <a:xfrm>
            <a:off x="4294080" y="2799360"/>
            <a:ext cx="230076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One size does not fit all, Linux did not replace firmware/RTOSs on all devices, containers will not replace Linux applications on all devices.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37" name="CustomShape 7"/>
          <p:cNvSpPr/>
          <p:nvPr/>
        </p:nvSpPr>
        <p:spPr>
          <a:xfrm>
            <a:off x="6886440" y="2799360"/>
            <a:ext cx="2161440" cy="194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Devices are getting more complex, connected, more critical for </a:t>
            </a:r>
            <a:br/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the infrastructure of a company or an organization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38" name="CustomShape 8"/>
          <p:cNvSpPr/>
          <p:nvPr/>
        </p:nvSpPr>
        <p:spPr>
          <a:xfrm>
            <a:off x="9478800" y="2799360"/>
            <a:ext cx="2137680" cy="194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“Containerization” is an option you should evaluate if you want to build a modern solution reducing development and maintenance costs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39" name="Line 9"/>
          <p:cNvSpPr/>
          <p:nvPr/>
        </p:nvSpPr>
        <p:spPr>
          <a:xfrm>
            <a:off x="6598440" y="2799360"/>
            <a:ext cx="360" cy="1947960"/>
          </a:xfrm>
          <a:prstGeom prst="line">
            <a:avLst/>
          </a:prstGeom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0" name="Line 10"/>
          <p:cNvSpPr/>
          <p:nvPr/>
        </p:nvSpPr>
        <p:spPr>
          <a:xfrm>
            <a:off x="9190440" y="2799360"/>
            <a:ext cx="360" cy="1947960"/>
          </a:xfrm>
          <a:prstGeom prst="line">
            <a:avLst/>
          </a:prstGeom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1583280" y="890640"/>
            <a:ext cx="508356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SOLUTIONS USING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1583280" y="145692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508C"/>
                </a:solidFill>
                <a:latin typeface="Arial"/>
              </a:rPr>
              <a:t>CONTAINERS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CustomShape 4"/>
          <p:cNvSpPr/>
          <p:nvPr/>
        </p:nvSpPr>
        <p:spPr>
          <a:xfrm>
            <a:off x="1710720" y="2384280"/>
            <a:ext cx="7264800" cy="31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Azure IoT Edge (Microsoft)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Fedora IoT (RedHat)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MBED Linux (Arm)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Linux </a:t>
            </a:r>
            <a:r>
              <a:rPr lang="en-US" sz="2400" b="1" strike="noStrike" spc="-1" err="1">
                <a:solidFill>
                  <a:srgbClr val="00508C"/>
                </a:solidFill>
                <a:latin typeface="Arial"/>
              </a:rPr>
              <a:t>Microplatform</a:t>
            </a:r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 (Foundries.io)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US" sz="2400" b="1" strike="noStrike" spc="-1" err="1">
                <a:solidFill>
                  <a:srgbClr val="00508C"/>
                </a:solidFill>
                <a:latin typeface="Arial"/>
              </a:rPr>
              <a:t>Balena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US" sz="2400" b="1" strike="noStrike" spc="-1" err="1">
                <a:solidFill>
                  <a:srgbClr val="00508C"/>
                </a:solidFill>
                <a:latin typeface="Arial"/>
              </a:rPr>
              <a:t>Torizon</a:t>
            </a:r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 (Toradex)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B29E60-B60D-4EE6-A2C2-C4ACBDE09ECC}"/>
              </a:ext>
            </a:extLst>
          </p:cNvPr>
          <p:cNvSpPr txBox="1"/>
          <p:nvPr/>
        </p:nvSpPr>
        <p:spPr>
          <a:xfrm>
            <a:off x="1584000" y="889200"/>
            <a:ext cx="4691743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/>
              <a:t>CONTAINERS</a:t>
            </a:r>
          </a:p>
          <a:p>
            <a:r>
              <a:rPr lang="en-US" sz="5400" b="1"/>
              <a:t>AND</a:t>
            </a:r>
          </a:p>
          <a:p>
            <a:r>
              <a:rPr lang="en-US" sz="5400" b="1">
                <a:solidFill>
                  <a:srgbClr val="92D050"/>
                </a:solidFill>
              </a:rPr>
              <a:t>QT</a:t>
            </a:r>
          </a:p>
        </p:txBody>
      </p:sp>
    </p:spTree>
    <p:extLst>
      <p:ext uri="{BB962C8B-B14F-4D97-AF65-F5344CB8AC3E}">
        <p14:creationId xmlns:p14="http://schemas.microsoft.com/office/powerpoint/2010/main" val="926015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1583280" y="890640"/>
            <a:ext cx="508356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pc="-1">
                <a:solidFill>
                  <a:srgbClr val="000000"/>
                </a:solidFill>
                <a:latin typeface="Arial"/>
              </a:rPr>
              <a:t>QT</a:t>
            </a: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4000" b="1" strike="noStrike" spc="-1">
                <a:solidFill>
                  <a:schemeClr val="tx2"/>
                </a:solidFill>
                <a:latin typeface="Arial"/>
              </a:rPr>
              <a:t>CONTAINERS</a:t>
            </a:r>
            <a:endParaRPr lang="en-US" sz="4000" b="0" strike="noStrike" spc="-1">
              <a:solidFill>
                <a:schemeClr val="tx2"/>
              </a:solidFill>
              <a:latin typeface="Arial"/>
            </a:endParaRPr>
          </a:p>
        </p:txBody>
      </p:sp>
      <p:sp>
        <p:nvSpPr>
          <p:cNvPr id="455" name="CustomShape 4"/>
          <p:cNvSpPr/>
          <p:nvPr/>
        </p:nvSpPr>
        <p:spPr>
          <a:xfrm>
            <a:off x="1710000" y="2383200"/>
            <a:ext cx="7264800" cy="31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342900" indent="-342265">
              <a:lnSpc>
                <a:spcPct val="100000"/>
              </a:lnSpc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GB" sz="2400" b="1" spc="-1">
                <a:solidFill>
                  <a:srgbClr val="00508C"/>
                </a:solidFill>
              </a:rPr>
              <a:t>Why should I run a Qt application in a container?</a:t>
            </a:r>
            <a:endParaRPr lang="en-US"/>
          </a:p>
          <a:p>
            <a:pPr marL="800100" lvl="1" indent="-342265"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GB" sz="2400" b="1" spc="-1">
                <a:solidFill>
                  <a:srgbClr val="00508C"/>
                </a:solidFill>
              </a:rPr>
              <a:t>Keep application independent from BSP</a:t>
            </a:r>
          </a:p>
          <a:p>
            <a:pPr marL="800100" lvl="1" indent="-342265"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GB" sz="2400" b="1" spc="-1">
                <a:solidFill>
                  <a:srgbClr val="00508C"/>
                </a:solidFill>
              </a:rPr>
              <a:t>Use different runtimes</a:t>
            </a:r>
          </a:p>
          <a:p>
            <a:pPr marL="800100" lvl="1" indent="-342265"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GB" sz="2400" b="1" spc="-1">
                <a:solidFill>
                  <a:srgbClr val="00508C"/>
                </a:solidFill>
              </a:rPr>
              <a:t>Encapsulate application dependencies</a:t>
            </a:r>
          </a:p>
          <a:p>
            <a:pPr marL="342900" indent="-342265"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0372983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1583280" y="890640"/>
            <a:ext cx="508356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pc="-1">
                <a:solidFill>
                  <a:srgbClr val="000000"/>
                </a:solidFill>
                <a:latin typeface="Arial"/>
              </a:rPr>
              <a:t>QT</a:t>
            </a: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 IN</a:t>
            </a:r>
            <a:br>
              <a:rPr lang="en-US" sz="4000" b="1" strike="noStrike" spc="-1">
                <a:solidFill>
                  <a:srgbClr val="000000"/>
                </a:solidFill>
                <a:latin typeface="Arial"/>
              </a:rPr>
            </a:br>
            <a:r>
              <a:rPr lang="en-US" sz="4000" b="1" strike="noStrike" spc="-1">
                <a:solidFill>
                  <a:schemeClr val="tx2"/>
                </a:solidFill>
                <a:latin typeface="Arial"/>
              </a:rPr>
              <a:t>CONTAINERS</a:t>
            </a:r>
            <a:endParaRPr lang="en-US" sz="4000" b="0" strike="noStrike" spc="-1">
              <a:solidFill>
                <a:schemeClr val="tx2"/>
              </a:solidFill>
              <a:latin typeface="Arial"/>
            </a:endParaRPr>
          </a:p>
        </p:txBody>
      </p:sp>
      <p:sp>
        <p:nvSpPr>
          <p:cNvPr id="455" name="CustomShape 4"/>
          <p:cNvSpPr/>
          <p:nvPr/>
        </p:nvSpPr>
        <p:spPr>
          <a:xfrm>
            <a:off x="1710000" y="2383200"/>
            <a:ext cx="7264800" cy="31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US" sz="2400" b="1" strike="noStrike" spc="-1" dirty="0">
                <a:solidFill>
                  <a:srgbClr val="00508C"/>
                </a:solidFill>
                <a:latin typeface="Arial"/>
              </a:rPr>
              <a:t>Generic Linux distribution</a:t>
            </a:r>
          </a:p>
          <a:p>
            <a:pPr marL="800280" lvl="1" indent="-342720"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US" sz="2400" b="1" spc="-1" dirty="0">
                <a:solidFill>
                  <a:srgbClr val="00508C"/>
                </a:solidFill>
                <a:latin typeface="Arial"/>
              </a:rPr>
              <a:t>Packages already available</a:t>
            </a:r>
          </a:p>
          <a:p>
            <a:pPr marL="800280" lvl="1" indent="-342720"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US" sz="2400" b="1" strike="noStrike" spc="-1" dirty="0">
                <a:solidFill>
                  <a:srgbClr val="00508C"/>
                </a:solidFill>
                <a:latin typeface="Arial"/>
              </a:rPr>
              <a:t>Similar do development on PCs</a:t>
            </a:r>
          </a:p>
          <a:p>
            <a:pPr marL="800280" lvl="1" indent="-342720"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US" sz="2400" b="1" spc="-1" dirty="0">
                <a:solidFill>
                  <a:srgbClr val="00508C"/>
                </a:solidFill>
                <a:latin typeface="Arial"/>
              </a:rPr>
              <a:t>Qt for Python</a:t>
            </a:r>
          </a:p>
          <a:p>
            <a:pPr marL="343080" indent="-342720"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US" sz="2400" b="1" strike="noStrike" spc="-1" dirty="0">
                <a:solidFill>
                  <a:srgbClr val="00508C"/>
                </a:solidFill>
                <a:latin typeface="Arial"/>
              </a:rPr>
              <a:t>Boot2Qt</a:t>
            </a:r>
          </a:p>
          <a:p>
            <a:pPr marL="800280" lvl="1" indent="-342720"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US" sz="2400" b="1" spc="-1" dirty="0">
                <a:solidFill>
                  <a:srgbClr val="00508C"/>
                </a:solidFill>
                <a:latin typeface="Arial"/>
              </a:rPr>
              <a:t>More optimization</a:t>
            </a:r>
          </a:p>
          <a:p>
            <a:pPr marL="800280" lvl="1" indent="-342720"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US" sz="2400" b="1" strike="noStrike" spc="-1" dirty="0">
                <a:solidFill>
                  <a:srgbClr val="00508C"/>
                </a:solidFill>
                <a:latin typeface="Arial"/>
              </a:rPr>
              <a:t>Commercial license available</a:t>
            </a:r>
          </a:p>
          <a:p>
            <a:pPr marL="800280" lvl="1" indent="-342720"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US" sz="2400" b="1" spc="-1" dirty="0">
                <a:solidFill>
                  <a:srgbClr val="00508C"/>
                </a:solidFill>
                <a:latin typeface="Arial"/>
              </a:rPr>
              <a:t>Dedicated application model</a:t>
            </a:r>
            <a:endParaRPr lang="en-US" sz="2400" b="1" strike="noStrike" spc="-1" dirty="0">
              <a:solidFill>
                <a:srgbClr val="00508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7928657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6F8DB59-0511-47E7-B1E3-6D344D0A3651}"/>
              </a:ext>
            </a:extLst>
          </p:cNvPr>
          <p:cNvGrpSpPr/>
          <p:nvPr/>
        </p:nvGrpSpPr>
        <p:grpSpPr>
          <a:xfrm>
            <a:off x="1518700" y="1673432"/>
            <a:ext cx="9151424" cy="3991099"/>
            <a:chOff x="1257298" y="337457"/>
            <a:chExt cx="8734211" cy="530678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E564659-17DB-4220-ABC8-13BC3E1E9BFF}"/>
                </a:ext>
              </a:extLst>
            </p:cNvPr>
            <p:cNvSpPr/>
            <p:nvPr/>
          </p:nvSpPr>
          <p:spPr>
            <a:xfrm>
              <a:off x="1257298" y="337457"/>
              <a:ext cx="3320143" cy="4386943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Wayland</a:t>
              </a:r>
              <a:br>
                <a:rPr lang="en-US"/>
              </a:br>
              <a:r>
                <a:rPr lang="en-US"/>
                <a:t>Server</a:t>
              </a:r>
              <a:br>
                <a:rPr lang="en-US"/>
              </a:br>
              <a:r>
                <a:rPr lang="en-US"/>
                <a:t>Container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8D16CF-6F60-416E-A017-A7323924BFCE}"/>
                </a:ext>
              </a:extLst>
            </p:cNvPr>
            <p:cNvSpPr/>
            <p:nvPr/>
          </p:nvSpPr>
          <p:spPr>
            <a:xfrm>
              <a:off x="1257298" y="4882243"/>
              <a:ext cx="3320143" cy="762000"/>
            </a:xfrm>
            <a:prstGeom prst="rect">
              <a:avLst/>
            </a:prstGeom>
            <a:solidFill>
              <a:srgbClr val="92D050"/>
            </a:solidFill>
            <a:ln w="12700"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Hardware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0F7B2E-3F3B-43C2-A480-0309720337F7}"/>
                </a:ext>
              </a:extLst>
            </p:cNvPr>
            <p:cNvSpPr/>
            <p:nvPr/>
          </p:nvSpPr>
          <p:spPr>
            <a:xfrm>
              <a:off x="8140938" y="337458"/>
              <a:ext cx="1850571" cy="14205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QT application</a:t>
              </a:r>
            </a:p>
            <a:p>
              <a:pPr algn="ctr"/>
              <a:r>
                <a:rPr lang="en-US"/>
                <a:t>on Debian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A13159-0FEA-4E92-9810-D63413C719E2}"/>
                </a:ext>
              </a:extLst>
            </p:cNvPr>
            <p:cNvSpPr/>
            <p:nvPr/>
          </p:nvSpPr>
          <p:spPr>
            <a:xfrm>
              <a:off x="8140938" y="1820634"/>
              <a:ext cx="1850571" cy="14205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Boot2Qt</a:t>
              </a:r>
              <a:br>
                <a:rPr lang="en-US"/>
              </a:br>
              <a:r>
                <a:rPr lang="en-US"/>
                <a:t>Application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7E3107-B8D7-4A32-93DC-20FB87563EC1}"/>
                </a:ext>
              </a:extLst>
            </p:cNvPr>
            <p:cNvSpPr/>
            <p:nvPr/>
          </p:nvSpPr>
          <p:spPr>
            <a:xfrm>
              <a:off x="8140937" y="3303813"/>
              <a:ext cx="1850571" cy="14205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Legacy application using 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8334608-3337-4B13-BD67-E88DBDE29811}"/>
                </a:ext>
              </a:extLst>
            </p:cNvPr>
            <p:cNvSpPr/>
            <p:nvPr/>
          </p:nvSpPr>
          <p:spPr>
            <a:xfrm>
              <a:off x="3392690" y="3712028"/>
              <a:ext cx="1110343" cy="914400"/>
            </a:xfrm>
            <a:prstGeom prst="rect">
              <a:avLst/>
            </a:prstGeom>
            <a:ln w="12700"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/>
                <a:t>XWayland</a:t>
              </a:r>
              <a:endParaRPr lang="en-US"/>
            </a:p>
          </p:txBody>
        </p:sp>
        <p:sp>
          <p:nvSpPr>
            <p:cNvPr id="10" name="Arrow: Left-Right 9">
              <a:extLst>
                <a:ext uri="{FF2B5EF4-FFF2-40B4-BE49-F238E27FC236}">
                  <a16:creationId xmlns:a16="http://schemas.microsoft.com/office/drawing/2014/main" id="{78B9026D-8B87-45DC-9356-7F18722A25A3}"/>
                </a:ext>
              </a:extLst>
            </p:cNvPr>
            <p:cNvSpPr/>
            <p:nvPr/>
          </p:nvSpPr>
          <p:spPr>
            <a:xfrm>
              <a:off x="4577441" y="653142"/>
              <a:ext cx="3563495" cy="647700"/>
            </a:xfrm>
            <a:prstGeom prst="leftRightArrow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Wayland (socket)</a:t>
              </a:r>
            </a:p>
          </p:txBody>
        </p:sp>
        <p:sp>
          <p:nvSpPr>
            <p:cNvPr id="11" name="Arrow: Left-Right 10">
              <a:extLst>
                <a:ext uri="{FF2B5EF4-FFF2-40B4-BE49-F238E27FC236}">
                  <a16:creationId xmlns:a16="http://schemas.microsoft.com/office/drawing/2014/main" id="{73FBB437-2366-4313-B5C8-336D1C72E2B5}"/>
                </a:ext>
              </a:extLst>
            </p:cNvPr>
            <p:cNvSpPr/>
            <p:nvPr/>
          </p:nvSpPr>
          <p:spPr>
            <a:xfrm>
              <a:off x="4577441" y="2115911"/>
              <a:ext cx="3563495" cy="647700"/>
            </a:xfrm>
            <a:prstGeom prst="leftRightArrow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Wayland + </a:t>
              </a:r>
              <a:r>
                <a:rPr lang="en-US" err="1"/>
                <a:t>openGL</a:t>
              </a:r>
              <a:endParaRPr lang="en-US"/>
            </a:p>
          </p:txBody>
        </p:sp>
        <p:sp>
          <p:nvSpPr>
            <p:cNvPr id="12" name="Arrow: Left-Right 11">
              <a:extLst>
                <a:ext uri="{FF2B5EF4-FFF2-40B4-BE49-F238E27FC236}">
                  <a16:creationId xmlns:a16="http://schemas.microsoft.com/office/drawing/2014/main" id="{2F17B989-6DC9-446B-9FFC-F0505C240B52}"/>
                </a:ext>
              </a:extLst>
            </p:cNvPr>
            <p:cNvSpPr/>
            <p:nvPr/>
          </p:nvSpPr>
          <p:spPr>
            <a:xfrm>
              <a:off x="4577441" y="3845379"/>
              <a:ext cx="3563495" cy="647700"/>
            </a:xfrm>
            <a:prstGeom prst="leftRightArrow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X11 (socket)</a:t>
              </a:r>
            </a:p>
          </p:txBody>
        </p:sp>
      </p:grpSp>
      <p:sp>
        <p:nvSpPr>
          <p:cNvPr id="13" name="TextShape 1">
            <a:extLst>
              <a:ext uri="{FF2B5EF4-FFF2-40B4-BE49-F238E27FC236}">
                <a16:creationId xmlns:a16="http://schemas.microsoft.com/office/drawing/2014/main" id="{1FB22B17-0946-4379-B8FF-128CE9150C18}"/>
              </a:ext>
            </a:extLst>
          </p:cNvPr>
          <p:cNvSpPr txBox="1"/>
          <p:nvPr/>
        </p:nvSpPr>
        <p:spPr>
          <a:xfrm>
            <a:off x="1583280" y="890640"/>
            <a:ext cx="775512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QT IN CONTAINER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080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15" descr="A person looking at the camera&#10;&#10;Description generated with very high confidence"/>
          <p:cNvPicPr/>
          <p:nvPr/>
        </p:nvPicPr>
        <p:blipFill>
          <a:blip r:embed="rId2"/>
          <a:stretch/>
        </p:blipFill>
        <p:spPr>
          <a:xfrm>
            <a:off x="5069667" y="2207160"/>
            <a:ext cx="1167546" cy="1505520"/>
          </a:xfrm>
          <a:prstGeom prst="rect">
            <a:avLst/>
          </a:prstGeom>
          <a:ln>
            <a:noFill/>
          </a:ln>
        </p:spPr>
      </p:pic>
      <p:sp>
        <p:nvSpPr>
          <p:cNvPr id="273" name="CustomShape 1"/>
          <p:cNvSpPr/>
          <p:nvPr/>
        </p:nvSpPr>
        <p:spPr>
          <a:xfrm>
            <a:off x="6883560" y="2207160"/>
            <a:ext cx="4162680" cy="31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/>
          <a:lstStyle/>
          <a:p>
            <a:pPr>
              <a:spcBef>
                <a:spcPts val="1199"/>
              </a:spcBef>
            </a:pPr>
            <a:r>
              <a:rPr lang="en-US" sz="1600" b="1" spc="-1">
                <a:solidFill>
                  <a:srgbClr val="000000"/>
                </a:solidFill>
                <a:latin typeface="Arial"/>
              </a:rPr>
              <a:t>Stefan Eichenberger</a:t>
            </a:r>
            <a:endParaRPr lang="en-US" sz="1600" b="0" strike="noStrike" spc="-1">
              <a:latin typeface="Arial"/>
            </a:endParaRPr>
          </a:p>
          <a:p>
            <a:pPr marL="285750" indent="-285115">
              <a:lnSpc>
                <a:spcPct val="100000"/>
              </a:lnSpc>
              <a:spcBef>
                <a:spcPts val="1199"/>
              </a:spcBef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Works for Toradex AG (www.toradex.com)</a:t>
            </a:r>
            <a:endParaRPr lang="en-US" sz="1600" b="0" strike="noStrike" spc="-1">
              <a:latin typeface="Arial"/>
            </a:endParaRPr>
          </a:p>
          <a:p>
            <a:pPr marL="285750" indent="-285115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Working on devices since </a:t>
            </a:r>
            <a:r>
              <a:rPr lang="en-US" sz="1600" spc="-1">
                <a:solidFill>
                  <a:srgbClr val="000000"/>
                </a:solidFill>
                <a:latin typeface="Arial"/>
              </a:rPr>
              <a:t>2008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88834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B29E60-B60D-4EE6-A2C2-C4ACBDE09ECC}"/>
              </a:ext>
            </a:extLst>
          </p:cNvPr>
          <p:cNvSpPr txBox="1"/>
          <p:nvPr/>
        </p:nvSpPr>
        <p:spPr>
          <a:xfrm>
            <a:off x="1584000" y="889200"/>
            <a:ext cx="4691743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/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93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089514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Shape 1"/>
          <p:cNvSpPr txBox="1"/>
          <p:nvPr/>
        </p:nvSpPr>
        <p:spPr>
          <a:xfrm>
            <a:off x="2944800" y="3749760"/>
            <a:ext cx="6298560" cy="495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THANK YOU FOR YOUR INTEREST.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1583280" y="890640"/>
            <a:ext cx="508356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</a:rPr>
              <a:t>Useful</a:t>
            </a:r>
            <a:endParaRPr lang="en-US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1583280" y="145692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 dirty="0">
                <a:solidFill>
                  <a:srgbClr val="00508C"/>
                </a:solidFill>
                <a:latin typeface="Arial"/>
              </a:rPr>
              <a:t>Links</a:t>
            </a:r>
            <a:endParaRPr lang="en-US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CustomShape 4"/>
          <p:cNvSpPr/>
          <p:nvPr/>
        </p:nvSpPr>
        <p:spPr>
          <a:xfrm>
            <a:off x="1710720" y="2384280"/>
            <a:ext cx="7264800" cy="31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US" sz="2400" b="1" strike="noStrike" spc="-1" dirty="0">
                <a:solidFill>
                  <a:srgbClr val="00508C"/>
                </a:solidFill>
                <a:latin typeface="Arial"/>
                <a:hlinkClick r:id="rId2"/>
              </a:rPr>
              <a:t>Boot 2 Qt</a:t>
            </a:r>
            <a:endParaRPr lang="en-US" sz="24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US" sz="2400" b="1" strike="noStrike" spc="-1" dirty="0" err="1">
                <a:solidFill>
                  <a:srgbClr val="00508C"/>
                </a:solidFill>
                <a:latin typeface="Arial"/>
                <a:hlinkClick r:id="rId3"/>
              </a:rPr>
              <a:t>Torizon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727499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1583280" y="89064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ABOUT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1583280" y="145692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508C"/>
                </a:solidFill>
                <a:latin typeface="Arial"/>
              </a:rPr>
              <a:t>YOU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Picture 22"/>
          <p:cNvPicPr/>
          <p:nvPr/>
        </p:nvPicPr>
        <p:blipFill>
          <a:blip r:embed="rId2"/>
          <a:stretch/>
        </p:blipFill>
        <p:spPr>
          <a:xfrm>
            <a:off x="1631520" y="2624965"/>
            <a:ext cx="9515160" cy="1724760"/>
          </a:xfrm>
          <a:prstGeom prst="rect">
            <a:avLst/>
          </a:prstGeom>
          <a:ln>
            <a:noFill/>
          </a:ln>
        </p:spPr>
      </p:pic>
      <p:sp>
        <p:nvSpPr>
          <p:cNvPr id="278" name="CustomShape 4"/>
          <p:cNvSpPr/>
          <p:nvPr/>
        </p:nvSpPr>
        <p:spPr>
          <a:xfrm>
            <a:off x="1730880" y="3216960"/>
            <a:ext cx="1526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96C837"/>
                </a:solidFill>
                <a:latin typeface="Arial"/>
              </a:rPr>
              <a:t>Software </a:t>
            </a:r>
            <a:br/>
            <a:r>
              <a:rPr lang="en-US" sz="1800" b="1" strike="noStrike" spc="-1">
                <a:solidFill>
                  <a:srgbClr val="96C837"/>
                </a:solidFill>
                <a:latin typeface="Arial"/>
              </a:rPr>
              <a:t>developers?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9" name="CustomShape 5"/>
          <p:cNvSpPr/>
          <p:nvPr/>
        </p:nvSpPr>
        <p:spPr>
          <a:xfrm>
            <a:off x="3702240" y="3216960"/>
            <a:ext cx="1526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508C"/>
                </a:solidFill>
                <a:latin typeface="Arial"/>
              </a:rPr>
              <a:t>Embedded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508C"/>
                </a:solidFill>
                <a:latin typeface="Arial"/>
              </a:rPr>
              <a:t>developers?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0" name="CustomShape 6"/>
          <p:cNvSpPr/>
          <p:nvPr/>
        </p:nvSpPr>
        <p:spPr>
          <a:xfrm>
            <a:off x="5835960" y="3217217"/>
            <a:ext cx="1106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96C837"/>
                </a:solidFill>
                <a:latin typeface="Arial"/>
              </a:rPr>
              <a:t>Mobile</a:t>
            </a:r>
            <a:br>
              <a:rPr lang="en-US" sz="1800" b="1" strike="noStrike" spc="-1">
                <a:solidFill>
                  <a:srgbClr val="96C837"/>
                </a:solidFill>
                <a:latin typeface="Arial"/>
              </a:rPr>
            </a:br>
            <a:r>
              <a:rPr lang="en-US" b="1" spc="-1">
                <a:solidFill>
                  <a:srgbClr val="96C837"/>
                </a:solidFill>
                <a:latin typeface="Arial"/>
              </a:rPr>
              <a:t>developers?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1" name="CustomShape 7"/>
          <p:cNvSpPr/>
          <p:nvPr/>
        </p:nvSpPr>
        <p:spPr>
          <a:xfrm>
            <a:off x="7707960" y="3216960"/>
            <a:ext cx="12466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508C"/>
                </a:solidFill>
                <a:latin typeface="Arial"/>
              </a:rPr>
              <a:t>Linux users?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2" name="CustomShape 8"/>
          <p:cNvSpPr/>
          <p:nvPr/>
        </p:nvSpPr>
        <p:spPr>
          <a:xfrm>
            <a:off x="9609840" y="3216960"/>
            <a:ext cx="12823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96C837"/>
                </a:solidFill>
                <a:latin typeface="Arial"/>
              </a:rPr>
              <a:t>Docker users?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1583280" y="890640"/>
            <a:ext cx="508356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AGENDA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CustomShape 4"/>
          <p:cNvSpPr/>
          <p:nvPr/>
        </p:nvSpPr>
        <p:spPr>
          <a:xfrm>
            <a:off x="1710720" y="2384280"/>
            <a:ext cx="7264800" cy="311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Containers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Containers and Devices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Containers and Qt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Demo</a:t>
            </a:r>
            <a:endParaRPr lang="en-US" sz="24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99"/>
              </a:spcBef>
              <a:buClr>
                <a:srgbClr val="00508C"/>
              </a:buClr>
              <a:buFont typeface="Arial"/>
              <a:buChar char="•"/>
            </a:pPr>
            <a:r>
              <a:rPr lang="en-US" sz="2400" b="1" strike="noStrike" spc="-1">
                <a:solidFill>
                  <a:srgbClr val="00508C"/>
                </a:solidFill>
                <a:latin typeface="Arial"/>
              </a:rPr>
              <a:t>Q&amp;A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5331024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B29E60-B60D-4EE6-A2C2-C4ACBDE09ECC}"/>
              </a:ext>
            </a:extLst>
          </p:cNvPr>
          <p:cNvSpPr txBox="1"/>
          <p:nvPr/>
        </p:nvSpPr>
        <p:spPr>
          <a:xfrm>
            <a:off x="1584000" y="889200"/>
            <a:ext cx="4691743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726011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1583280" y="89064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ABOUT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1710720" y="2384280"/>
            <a:ext cx="4638600" cy="32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An intermodal container is a 20- or 40-feet long metal box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They became popular in late 40s early 50s, boomed in the 60s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Fixed size, well-defined specs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All containers look the same, they are boring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Containers can be easily loaded on ships, </a:t>
            </a:r>
            <a:br>
              <a:rPr/>
            </a:b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trains, trucks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1" strike="noStrike" spc="-1">
                <a:solidFill>
                  <a:srgbClr val="000000"/>
                </a:solidFill>
                <a:latin typeface="Arial"/>
              </a:rPr>
              <a:t>Containers defined a standardized way to </a:t>
            </a:r>
            <a:br>
              <a:rPr b="1"/>
            </a:br>
            <a:r>
              <a:rPr lang="en-US" sz="1600" b="1" strike="noStrike" spc="-1">
                <a:solidFill>
                  <a:srgbClr val="000000"/>
                </a:solidFill>
                <a:latin typeface="Arial"/>
              </a:rPr>
              <a:t>ship goods</a:t>
            </a:r>
            <a:endParaRPr lang="en-US" sz="1600" b="1" strike="noStrike" spc="-1">
              <a:latin typeface="Arial"/>
            </a:endParaRPr>
          </a:p>
        </p:txBody>
      </p:sp>
      <p:sp>
        <p:nvSpPr>
          <p:cNvPr id="287" name="TextShape 3"/>
          <p:cNvSpPr txBox="1"/>
          <p:nvPr/>
        </p:nvSpPr>
        <p:spPr>
          <a:xfrm>
            <a:off x="1583280" y="145692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508C"/>
                </a:solidFill>
                <a:latin typeface="Arial"/>
              </a:rPr>
              <a:t>CONTAINERS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2A39135-4E9C-4DCE-87C7-AD215479F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2475" cy="6858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" y="1800"/>
            <a:ext cx="12178637" cy="6855840"/>
          </a:xfrm>
          <a:prstGeom prst="rect">
            <a:avLst/>
          </a:prstGeom>
          <a:ln>
            <a:noFill/>
          </a:ln>
        </p:spPr>
      </p:pic>
      <p:sp>
        <p:nvSpPr>
          <p:cNvPr id="291" name="TextShape 1"/>
          <p:cNvSpPr txBox="1"/>
          <p:nvPr/>
        </p:nvSpPr>
        <p:spPr>
          <a:xfrm>
            <a:off x="1583280" y="890640"/>
            <a:ext cx="54990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HOW CONTAINERS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1583280" y="1456920"/>
            <a:ext cx="566316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CHANGED THE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TextShape 3"/>
          <p:cNvSpPr txBox="1"/>
          <p:nvPr/>
        </p:nvSpPr>
        <p:spPr>
          <a:xfrm>
            <a:off x="1583280" y="197964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508C"/>
                </a:solidFill>
                <a:latin typeface="Arial"/>
              </a:rPr>
              <a:t>WORLD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>
            <a:off x="1710720" y="2847600"/>
            <a:ext cx="4638600" cy="290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4400" indent="-28548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</a:rPr>
              <a:t>Before containers, ports were a huge mess of different ships, cranes, warehouses etc. one for each kind of transported good</a:t>
            </a:r>
            <a:endParaRPr lang="en-US" sz="1600" b="0" strike="noStrike" spc="-1" dirty="0">
              <a:latin typeface="Arial"/>
            </a:endParaRPr>
          </a:p>
          <a:p>
            <a:pPr marL="284400" indent="-28548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</a:rPr>
              <a:t>6K container ships, 20 million containers </a:t>
            </a:r>
            <a:br>
              <a:rPr dirty="0"/>
            </a:br>
            <a:r>
              <a:rPr lang="en-US" sz="1600" b="0" strike="noStrike" spc="-1" dirty="0">
                <a:solidFill>
                  <a:srgbClr val="000000"/>
                </a:solidFill>
                <a:latin typeface="Arial"/>
              </a:rPr>
              <a:t>moving in this moment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" y="1800"/>
            <a:ext cx="12178637" cy="6855840"/>
          </a:xfrm>
          <a:prstGeom prst="rect">
            <a:avLst/>
          </a:prstGeom>
          <a:ln>
            <a:noFill/>
          </a:ln>
        </p:spPr>
      </p:pic>
      <p:sp>
        <p:nvSpPr>
          <p:cNvPr id="298" name="TextShape 1"/>
          <p:cNvSpPr txBox="1"/>
          <p:nvPr/>
        </p:nvSpPr>
        <p:spPr>
          <a:xfrm>
            <a:off x="1583280" y="89064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DOES ONE SIZE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TextShape 2"/>
          <p:cNvSpPr txBox="1"/>
          <p:nvPr/>
        </p:nvSpPr>
        <p:spPr>
          <a:xfrm>
            <a:off x="1583280" y="1456920"/>
            <a:ext cx="4766400" cy="70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4000" b="1" strike="noStrike" spc="-1">
                <a:solidFill>
                  <a:srgbClr val="00508C"/>
                </a:solidFill>
                <a:latin typeface="Arial"/>
              </a:rPr>
              <a:t>FITS ALL?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1710720" y="2384280"/>
            <a:ext cx="4638600" cy="288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NO!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Some containers are not filled completely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Some products had to be changed to better fit inside containers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Containers dictate the size and shape of many products</a:t>
            </a:r>
            <a:endParaRPr lang="en-US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Some kinds of materials or goods are still not shipped inside containers </a:t>
            </a:r>
            <a:br/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(oil, grains, cars)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08C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6C837"/>
      </a:hlink>
      <a:folHlink>
        <a:srgbClr val="508C3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08C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6C837"/>
      </a:hlink>
      <a:folHlink>
        <a:srgbClr val="508C3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08C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6C837"/>
      </a:hlink>
      <a:folHlink>
        <a:srgbClr val="508C3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08C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6C837"/>
      </a:hlink>
      <a:folHlink>
        <a:srgbClr val="508C3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08C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6C837"/>
      </a:hlink>
      <a:folHlink>
        <a:srgbClr val="508C3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08C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6C837"/>
      </a:hlink>
      <a:folHlink>
        <a:srgbClr val="508C3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858</Words>
  <Application>Microsoft Office PowerPoint</Application>
  <PresentationFormat>Custom</PresentationFormat>
  <Paragraphs>199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Toradex Systems India Pvt.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Lakshmi Naidu</dc:creator>
  <dc:description/>
  <cp:lastModifiedBy>Stefan Eichenberger</cp:lastModifiedBy>
  <cp:revision>2</cp:revision>
  <dcterms:created xsi:type="dcterms:W3CDTF">2018-04-16T11:20:16Z</dcterms:created>
  <dcterms:modified xsi:type="dcterms:W3CDTF">2019-03-26T07:09:37Z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Toradex Systems India Pvt. Ltd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25</vt:i4>
  </property>
</Properties>
</file>